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sldIdLst>
    <p:sldId id="349" r:id="rId5"/>
    <p:sldId id="348" r:id="rId6"/>
    <p:sldId id="350" r:id="rId7"/>
    <p:sldId id="351" r:id="rId8"/>
    <p:sldId id="352" r:id="rId9"/>
    <p:sldId id="353" r:id="rId10"/>
    <p:sldId id="354" r:id="rId11"/>
    <p:sldId id="355" r:id="rId12"/>
    <p:sldId id="356" r:id="rId13"/>
    <p:sldId id="357" r:id="rId14"/>
    <p:sldId id="358" r:id="rId15"/>
    <p:sldId id="359" r:id="rId16"/>
    <p:sldId id="36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kas Nehra" initials="VN" lastIdx="1" clrIdx="0">
    <p:extLst>
      <p:ext uri="{19B8F6BF-5375-455C-9EA6-DF929625EA0E}">
        <p15:presenceInfo xmlns:p15="http://schemas.microsoft.com/office/powerpoint/2012/main" userId="afdf3d125459ab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F32D"/>
    <a:srgbClr val="E8BA38"/>
    <a:srgbClr val="E370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94613" autoAdjust="0"/>
  </p:normalViewPr>
  <p:slideViewPr>
    <p:cSldViewPr snapToGrid="0">
      <p:cViewPr varScale="1">
        <p:scale>
          <a:sx n="117" d="100"/>
          <a:sy n="117" d="100"/>
        </p:scale>
        <p:origin x="557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51800-8BC5-4ACD-BF25-EAF8FAD9488F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66E34F-942F-4881-83F8-D8D42E66FE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8604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26804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45141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45771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97523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8568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8458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066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9600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4018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0823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838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69259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6E34F-942F-4881-83F8-D8D42E66FE5D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1849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11/10/2024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11/10/2024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11/10/2024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11/10/2024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gif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svg"/><Relationship Id="rId10" Type="http://schemas.openxmlformats.org/officeDocument/2006/relationships/image" Target="../media/image8.gif"/><Relationship Id="rId4" Type="http://schemas.openxmlformats.org/officeDocument/2006/relationships/image" Target="../media/image2.png"/><Relationship Id="rId9" Type="http://schemas.openxmlformats.org/officeDocument/2006/relationships/image" Target="../media/image7.gif"/><Relationship Id="rId1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gif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8.gif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5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8.gif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4.png"/><Relationship Id="rId5" Type="http://schemas.openxmlformats.org/officeDocument/2006/relationships/image" Target="../media/image6.pn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8.gif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4.png"/><Relationship Id="rId5" Type="http://schemas.openxmlformats.org/officeDocument/2006/relationships/image" Target="../media/image6.pn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8.gif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4.png"/><Relationship Id="rId5" Type="http://schemas.openxmlformats.org/officeDocument/2006/relationships/image" Target="../media/image6.pn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8.gif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4.png"/><Relationship Id="rId5" Type="http://schemas.openxmlformats.org/officeDocument/2006/relationships/image" Target="../media/image6.pn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8.gif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4.png"/><Relationship Id="rId5" Type="http://schemas.openxmlformats.org/officeDocument/2006/relationships/image" Target="../media/image6.pn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8.gif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4.png"/><Relationship Id="rId5" Type="http://schemas.openxmlformats.org/officeDocument/2006/relationships/image" Target="../media/image6.pn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8.gif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4.png"/><Relationship Id="rId5" Type="http://schemas.openxmlformats.org/officeDocument/2006/relationships/image" Target="../media/image6.pn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Architecture of Physical Servers (Machines):</a:t>
            </a:r>
          </a:p>
          <a:p>
            <a:pPr algn="just"/>
            <a:r>
              <a:rPr lang="en-GB" sz="2000" dirty="0"/>
              <a:t>Physical server architecture refers to the design and components of a physical server, which provides the hardware infrastructure for processing, storage, networking, and power management. This type of server is commonly used in data </a:t>
            </a:r>
            <a:r>
              <a:rPr lang="en-GB" sz="2000" dirty="0" err="1"/>
              <a:t>centers</a:t>
            </a:r>
            <a:r>
              <a:rPr lang="en-GB" sz="2000" dirty="0"/>
              <a:t> and enterprise environments to host applications, databases and services.</a:t>
            </a:r>
          </a:p>
          <a:p>
            <a:pPr algn="just"/>
            <a:endParaRPr lang="en-GB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38D8C-9CCE-5B68-9D21-CC029E4907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9" r="18319"/>
          <a:stretch/>
        </p:blipFill>
        <p:spPr>
          <a:xfrm>
            <a:off x="8367380" y="2073965"/>
            <a:ext cx="4629467" cy="547977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CBD2C6A-0962-61BA-29A3-ADB4BF572593}"/>
              </a:ext>
            </a:extLst>
          </p:cNvPr>
          <p:cNvSpPr txBox="1">
            <a:spLocks/>
          </p:cNvSpPr>
          <p:nvPr/>
        </p:nvSpPr>
        <p:spPr>
          <a:xfrm>
            <a:off x="4856235" y="5980524"/>
            <a:ext cx="2474718" cy="7166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GB" sz="2400" b="1" dirty="0">
                <a:solidFill>
                  <a:srgbClr val="FF0000"/>
                </a:solidFill>
                <a:latin typeface="+mn-lt"/>
              </a:rPr>
              <a:t>Physical Machine</a:t>
            </a:r>
            <a:endParaRPr lang="en-GB" sz="2000" b="1" dirty="0">
              <a:solidFill>
                <a:srgbClr val="FF0000"/>
              </a:solidFill>
              <a:latin typeface="+mn-lt"/>
            </a:endParaRPr>
          </a:p>
        </p:txBody>
      </p:sp>
      <p:pic>
        <p:nvPicPr>
          <p:cNvPr id="8" name="Graphic 7" descr="Back RTL">
            <a:extLst>
              <a:ext uri="{FF2B5EF4-FFF2-40B4-BE49-F238E27FC236}">
                <a16:creationId xmlns:a16="http://schemas.microsoft.com/office/drawing/2014/main" id="{5C27A48C-C6B5-A11B-9D1F-C96F4D1BB2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7317453" y="5720478"/>
            <a:ext cx="3021537" cy="7797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C958D5B-F540-8345-1B95-B35F7C3F76FE}"/>
              </a:ext>
            </a:extLst>
          </p:cNvPr>
          <p:cNvSpPr/>
          <p:nvPr/>
        </p:nvSpPr>
        <p:spPr>
          <a:xfrm>
            <a:off x="4213252" y="2726635"/>
            <a:ext cx="3870244" cy="30930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sz="1800" b="0" dirty="0"/>
              <a:t>Hardware</a:t>
            </a:r>
          </a:p>
          <a:p>
            <a:pPr algn="ctr"/>
            <a:endParaRPr lang="en-I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04642AC-9FFA-F761-9FB6-1806098C0C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6887" y="5178862"/>
            <a:ext cx="471681" cy="4716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14A0E5-6F67-DCD8-69AF-50E5796822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3815" y="5179841"/>
            <a:ext cx="471680" cy="47168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8A4AF40-CE90-5256-304A-94A8CF010A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92867" y="5189673"/>
            <a:ext cx="471681" cy="47168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42A5BDF-FED2-CEE5-ECE1-229967C1CA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59959" y="5177237"/>
            <a:ext cx="471681" cy="47168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F1A70BD-BA8E-845B-7EB8-813E0AE0F6E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30742" y="5181149"/>
            <a:ext cx="471681" cy="47168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428717B-80BE-65D2-0898-E6003445A2D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03031" y="5177237"/>
            <a:ext cx="471681" cy="47168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1027D61-F9C0-1363-D2DA-F37C9D31C9D6}"/>
              </a:ext>
            </a:extLst>
          </p:cNvPr>
          <p:cNvSpPr/>
          <p:nvPr/>
        </p:nvSpPr>
        <p:spPr>
          <a:xfrm>
            <a:off x="4365652" y="2879035"/>
            <a:ext cx="3559148" cy="180311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sz="1800" b="0" dirty="0"/>
              <a:t>Operating System</a:t>
            </a:r>
          </a:p>
          <a:p>
            <a:pPr algn="ctr"/>
            <a:endParaRPr lang="en-IN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55A6A75-661F-9CBB-EEB6-EF804E0D47B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31052" y="4142817"/>
            <a:ext cx="447949" cy="447949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6A5CB8E2-9CC5-011E-6C72-44E5CA7C7B89}"/>
              </a:ext>
            </a:extLst>
          </p:cNvPr>
          <p:cNvSpPr/>
          <p:nvPr/>
        </p:nvSpPr>
        <p:spPr>
          <a:xfrm>
            <a:off x="4544341" y="3020134"/>
            <a:ext cx="1482552" cy="961826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sz="1800" b="0" dirty="0"/>
              <a:t>Application 1</a:t>
            </a:r>
          </a:p>
          <a:p>
            <a:pPr algn="ctr"/>
            <a:endParaRPr lang="en-IN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7ED4440-3023-DE64-E2B2-C34F1FA55AC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011545" y="3104485"/>
            <a:ext cx="548143" cy="548143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7C72D199-C948-17BE-D60E-471BF7534354}"/>
              </a:ext>
            </a:extLst>
          </p:cNvPr>
          <p:cNvSpPr/>
          <p:nvPr/>
        </p:nvSpPr>
        <p:spPr>
          <a:xfrm>
            <a:off x="6262092" y="3020134"/>
            <a:ext cx="1482552" cy="961826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sz="1800" b="0" dirty="0"/>
              <a:t>Application 2</a:t>
            </a:r>
          </a:p>
          <a:p>
            <a:pPr algn="ctr"/>
            <a:endParaRPr lang="en-IN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CF7B8FF7-BC52-F6D5-4AF4-169AA065C3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725508" y="3100696"/>
            <a:ext cx="555719" cy="55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196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8" dur="500"/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7" dur="500"/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6" dur="500"/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14" grpId="0" animBg="1"/>
      <p:bldP spid="29" grpId="0" animBg="1"/>
      <p:bldP spid="32" grpId="0" animBg="1"/>
      <p:bldP spid="3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Solution: OS Virtualization (Containerization)</a:t>
            </a:r>
          </a:p>
          <a:p>
            <a:pPr algn="just"/>
            <a:r>
              <a:rPr lang="en-GB" sz="2000" dirty="0"/>
              <a:t>OS virtualization allows for multiple isolated user-space instances (containers) on a single host OS, sharing the same kernel.</a:t>
            </a:r>
          </a:p>
          <a:p>
            <a:pPr algn="just"/>
            <a:endParaRPr lang="en-GB" sz="2000" dirty="0"/>
          </a:p>
          <a:p>
            <a:pPr algn="just"/>
            <a:r>
              <a:rPr lang="en-GB" sz="2000" b="1" dirty="0"/>
              <a:t>How it Works: </a:t>
            </a:r>
            <a:r>
              <a:rPr lang="en-GB" sz="2000" dirty="0"/>
              <a:t>Containers run on top of a container engine (like Docker or </a:t>
            </a:r>
            <a:r>
              <a:rPr lang="en-GB" sz="2000" dirty="0" err="1"/>
              <a:t>Podman</a:t>
            </a:r>
            <a:r>
              <a:rPr lang="en-GB" sz="2000" dirty="0"/>
              <a:t>) within the same OS kernel, isolating applications but using shared resources more efficiently.</a:t>
            </a:r>
          </a:p>
          <a:p>
            <a:pPr algn="just"/>
            <a:endParaRPr lang="en-GB" sz="2000" dirty="0"/>
          </a:p>
          <a:p>
            <a:pPr algn="just"/>
            <a:r>
              <a:rPr lang="en-GB" sz="2000" b="1" dirty="0"/>
              <a:t>Examples of Container Engines: </a:t>
            </a:r>
          </a:p>
          <a:p>
            <a:pPr algn="just"/>
            <a:r>
              <a:rPr lang="en-GB" sz="2000" dirty="0"/>
              <a:t>Docker, </a:t>
            </a:r>
            <a:r>
              <a:rPr lang="en-GB" sz="2000" dirty="0" err="1"/>
              <a:t>Podman</a:t>
            </a:r>
            <a:r>
              <a:rPr lang="en-GB" sz="2000" dirty="0"/>
              <a:t>, Kubernetes (for orchestrating containers)</a:t>
            </a:r>
          </a:p>
          <a:p>
            <a:pPr algn="just"/>
            <a:endParaRPr lang="en-GB" sz="2000" dirty="0"/>
          </a:p>
          <a:p>
            <a:pPr algn="just"/>
            <a:r>
              <a:rPr lang="en-GB" sz="2000" b="1" dirty="0"/>
              <a:t>Advantages: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dirty="0"/>
              <a:t>Lightweight: Containers use fewer resources than VMs because they share the host OS kernel.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dirty="0"/>
              <a:t>Fast Boot Time: Containers start much faster than VMs, enhancing efficiency in development and deployment.</a:t>
            </a:r>
          </a:p>
          <a:p>
            <a:pPr algn="just"/>
            <a:endParaRPr lang="en-GB" sz="2000" dirty="0"/>
          </a:p>
          <a:p>
            <a:pPr algn="just"/>
            <a:r>
              <a:rPr lang="en-GB" sz="2000" b="1" dirty="0"/>
              <a:t>Use Cases: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dirty="0"/>
              <a:t>Microservices architecture.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dirty="0"/>
              <a:t>Application development and testing.</a:t>
            </a:r>
          </a:p>
        </p:txBody>
      </p:sp>
    </p:spTree>
    <p:extLst>
      <p:ext uri="{BB962C8B-B14F-4D97-AF65-F5344CB8AC3E}">
        <p14:creationId xmlns:p14="http://schemas.microsoft.com/office/powerpoint/2010/main" val="3912241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Solution: OS Virtualization (Containerization)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604F94-635C-4F2C-4A65-792621D2131A}"/>
              </a:ext>
            </a:extLst>
          </p:cNvPr>
          <p:cNvSpPr/>
          <p:nvPr/>
        </p:nvSpPr>
        <p:spPr>
          <a:xfrm>
            <a:off x="6456335" y="1589314"/>
            <a:ext cx="3870244" cy="43046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sz="1800" b="0" dirty="0"/>
              <a:t>Physical Or Virtual Machine</a:t>
            </a:r>
          </a:p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E07376-8A3B-57EF-43D6-AEBBA9F91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9970" y="5253159"/>
            <a:ext cx="471681" cy="4716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6D2EA8-ECCB-0DAB-7B13-622075A83E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6898" y="5254138"/>
            <a:ext cx="471680" cy="4716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55122A-9560-5EF2-FC37-93284DC418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5950" y="5263970"/>
            <a:ext cx="471681" cy="4716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DF18CF-EB13-6645-2493-9EB9312D49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3042" y="5251534"/>
            <a:ext cx="471681" cy="4716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4F7DEAE-7406-90AB-232F-C628CBA130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3825" y="5255446"/>
            <a:ext cx="471681" cy="4716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711E8C-8E35-7B9A-2A81-E55793B17AC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46114" y="5251534"/>
            <a:ext cx="471681" cy="4716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0D4BE66-1380-F678-72C9-2BDC77F5C5B3}"/>
              </a:ext>
            </a:extLst>
          </p:cNvPr>
          <p:cNvSpPr/>
          <p:nvPr/>
        </p:nvSpPr>
        <p:spPr>
          <a:xfrm>
            <a:off x="6535950" y="1673134"/>
            <a:ext cx="3699677" cy="3083309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sz="1800" b="0" dirty="0"/>
              <a:t>Operating System (Host)</a:t>
            </a:r>
          </a:p>
          <a:p>
            <a:pPr algn="ctr"/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5DA85C6-1ACF-EB19-4110-89D2F4A4267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25876" y="4265911"/>
            <a:ext cx="447949" cy="44794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74C57AA-D91C-4D5F-0409-1207D92876D3}"/>
              </a:ext>
            </a:extLst>
          </p:cNvPr>
          <p:cNvSpPr/>
          <p:nvPr/>
        </p:nvSpPr>
        <p:spPr>
          <a:xfrm>
            <a:off x="6620940" y="1761634"/>
            <a:ext cx="3512820" cy="2423852"/>
          </a:xfrm>
          <a:prstGeom prst="rect">
            <a:avLst/>
          </a:prstGeom>
          <a:solidFill>
            <a:srgbClr val="36F32D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dirty="0"/>
              <a:t>Container Engine</a:t>
            </a:r>
            <a:endParaRPr lang="en-IN" sz="1800" b="0" dirty="0"/>
          </a:p>
          <a:p>
            <a:pPr algn="ctr"/>
            <a:endParaRPr lang="en-IN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404740-BDED-32D2-A2DE-9C9525F843AF}"/>
              </a:ext>
            </a:extLst>
          </p:cNvPr>
          <p:cNvSpPr/>
          <p:nvPr/>
        </p:nvSpPr>
        <p:spPr>
          <a:xfrm>
            <a:off x="6725876" y="1845454"/>
            <a:ext cx="1611096" cy="1703048"/>
          </a:xfrm>
          <a:prstGeom prst="rect">
            <a:avLst/>
          </a:prstGeom>
          <a:solidFill>
            <a:srgbClr val="E8BA38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sz="1800" b="0" dirty="0"/>
              <a:t>   Container 1</a:t>
            </a:r>
          </a:p>
          <a:p>
            <a:pPr algn="ctr"/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3272CB-06B8-2997-1EE4-30B32AC7969D}"/>
              </a:ext>
            </a:extLst>
          </p:cNvPr>
          <p:cNvSpPr/>
          <p:nvPr/>
        </p:nvSpPr>
        <p:spPr>
          <a:xfrm>
            <a:off x="6819060" y="1926376"/>
            <a:ext cx="1409700" cy="107470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b="0" dirty="0"/>
              <a:t>Bin/Lib</a:t>
            </a:r>
          </a:p>
          <a:p>
            <a:pPr algn="ctr"/>
            <a:endParaRPr lang="en-IN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B4C14B9-CFB9-78F9-2F54-8489EA5DE3D1}"/>
              </a:ext>
            </a:extLst>
          </p:cNvPr>
          <p:cNvSpPr/>
          <p:nvPr/>
        </p:nvSpPr>
        <p:spPr>
          <a:xfrm>
            <a:off x="6948601" y="1999942"/>
            <a:ext cx="1172172" cy="45916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r>
              <a:rPr lang="en-IN" b="0" dirty="0"/>
              <a:t>     App 1</a:t>
            </a:r>
          </a:p>
          <a:p>
            <a:pPr algn="ctr"/>
            <a:endParaRPr lang="en-IN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EC55D25-407E-10BD-5F25-5598DECAD07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44195" y="2119989"/>
            <a:ext cx="259259" cy="25925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CD562C70-2004-4E72-D957-F629AB14C29A}"/>
              </a:ext>
            </a:extLst>
          </p:cNvPr>
          <p:cNvSpPr/>
          <p:nvPr/>
        </p:nvSpPr>
        <p:spPr>
          <a:xfrm>
            <a:off x="8429818" y="1845453"/>
            <a:ext cx="1611096" cy="1703048"/>
          </a:xfrm>
          <a:prstGeom prst="rect">
            <a:avLst/>
          </a:prstGeom>
          <a:solidFill>
            <a:srgbClr val="E8BA38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sz="1800" b="0" dirty="0"/>
              <a:t>   </a:t>
            </a:r>
            <a:r>
              <a:rPr lang="en-IN" dirty="0"/>
              <a:t>Container</a:t>
            </a:r>
            <a:r>
              <a:rPr lang="en-IN" sz="1800" b="0" dirty="0"/>
              <a:t> 2</a:t>
            </a:r>
          </a:p>
          <a:p>
            <a:pPr algn="ctr"/>
            <a:endParaRPr lang="en-I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58000A-3555-4C30-74D7-D2BC59E7506B}"/>
              </a:ext>
            </a:extLst>
          </p:cNvPr>
          <p:cNvSpPr/>
          <p:nvPr/>
        </p:nvSpPr>
        <p:spPr>
          <a:xfrm>
            <a:off x="8523002" y="1926375"/>
            <a:ext cx="1409700" cy="107470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b="0" dirty="0"/>
              <a:t>Bin/Lib</a:t>
            </a:r>
          </a:p>
          <a:p>
            <a:pPr algn="ctr"/>
            <a:endParaRPr lang="en-IN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6A8D2E-3DCB-EDB9-3F6C-DCEDCCB0D8B4}"/>
              </a:ext>
            </a:extLst>
          </p:cNvPr>
          <p:cNvSpPr/>
          <p:nvPr/>
        </p:nvSpPr>
        <p:spPr>
          <a:xfrm>
            <a:off x="8652543" y="1999941"/>
            <a:ext cx="1172172" cy="45916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r>
              <a:rPr lang="en-IN" b="0" dirty="0"/>
              <a:t>     App 2</a:t>
            </a:r>
          </a:p>
          <a:p>
            <a:pPr algn="ctr"/>
            <a:endParaRPr lang="en-IN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BC35722-9A53-9329-3C68-594D3E6D10E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95681" y="2076608"/>
            <a:ext cx="359790" cy="35979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B2C98A0-C21D-85AC-E1F0-DA7DFDB3366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41254" y="3628755"/>
            <a:ext cx="737232" cy="52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8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8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7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9" dur="500"/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1" dur="500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0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14" grpId="0" animBg="1"/>
      <p:bldP spid="16" grpId="0" animBg="1"/>
      <p:bldP spid="18" grpId="0" animBg="1"/>
      <p:bldP spid="19" grpId="0" animBg="1"/>
      <p:bldP spid="20" grpId="0" animBg="1"/>
      <p:bldP spid="24" grpId="0" animBg="1"/>
      <p:bldP spid="25" grpId="0" animBg="1"/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Hardware Virtualization Vs Operating System Virtualization: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7CC09F8-0329-AB09-F45E-C0CAD706447D}"/>
              </a:ext>
            </a:extLst>
          </p:cNvPr>
          <p:cNvGrpSpPr/>
          <p:nvPr/>
        </p:nvGrpSpPr>
        <p:grpSpPr>
          <a:xfrm>
            <a:off x="8274787" y="1493204"/>
            <a:ext cx="3745929" cy="3832946"/>
            <a:chOff x="6456335" y="1589314"/>
            <a:chExt cx="3870244" cy="43046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2604F94-635C-4F2C-4A65-792621D2131A}"/>
                </a:ext>
              </a:extLst>
            </p:cNvPr>
            <p:cNvSpPr/>
            <p:nvPr/>
          </p:nvSpPr>
          <p:spPr>
            <a:xfrm>
              <a:off x="6456335" y="1589314"/>
              <a:ext cx="3870244" cy="43046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Physical Or Virtual Machine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5E07376-8A3B-57EF-43D6-AEBBA9F91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59970" y="5253159"/>
              <a:ext cx="471681" cy="47168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A6D2EA8-ECCB-0DAB-7B13-622075A83E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16898" y="5254138"/>
              <a:ext cx="471680" cy="47168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055122A-9560-5EF2-FC37-93284DC41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35950" y="5263970"/>
              <a:ext cx="471681" cy="47168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2DF18CF-EB13-6645-2493-9EB9312D4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103042" y="5251534"/>
              <a:ext cx="471681" cy="47168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4F7DEAE-7406-90AB-232F-C628CBA130A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173825" y="5255446"/>
              <a:ext cx="471681" cy="47168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7711E8C-8E35-7B9A-2A81-E55793B17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746114" y="5251534"/>
              <a:ext cx="471681" cy="471681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0D4BE66-1380-F678-72C9-2BDC77F5C5B3}"/>
                </a:ext>
              </a:extLst>
            </p:cNvPr>
            <p:cNvSpPr/>
            <p:nvPr/>
          </p:nvSpPr>
          <p:spPr>
            <a:xfrm>
              <a:off x="6535950" y="1673134"/>
              <a:ext cx="3699677" cy="3083309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Operating System (Host)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5DA85C6-1ACF-EB19-4110-89D2F4A426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25876" y="4265911"/>
              <a:ext cx="447949" cy="447949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74C57AA-D91C-4D5F-0409-1207D92876D3}"/>
                </a:ext>
              </a:extLst>
            </p:cNvPr>
            <p:cNvSpPr/>
            <p:nvPr/>
          </p:nvSpPr>
          <p:spPr>
            <a:xfrm>
              <a:off x="6620940" y="1761634"/>
              <a:ext cx="3512820" cy="2423852"/>
            </a:xfrm>
            <a:prstGeom prst="rect">
              <a:avLst/>
            </a:prstGeom>
            <a:solidFill>
              <a:srgbClr val="36F32D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dirty="0"/>
                <a:t>Container Engine</a:t>
              </a:r>
              <a:endParaRPr lang="en-IN" sz="1600" b="0" dirty="0"/>
            </a:p>
            <a:p>
              <a:pPr algn="ctr"/>
              <a:endParaRPr lang="en-IN" sz="160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C404740-BDED-32D2-A2DE-9C9525F843AF}"/>
                </a:ext>
              </a:extLst>
            </p:cNvPr>
            <p:cNvSpPr/>
            <p:nvPr/>
          </p:nvSpPr>
          <p:spPr>
            <a:xfrm>
              <a:off x="6725876" y="1845454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Container 1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F3272CB-06B8-2997-1EE4-30B32AC7969D}"/>
                </a:ext>
              </a:extLst>
            </p:cNvPr>
            <p:cNvSpPr/>
            <p:nvPr/>
          </p:nvSpPr>
          <p:spPr>
            <a:xfrm>
              <a:off x="6819060" y="1926376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Bin/Lib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B4C14B9-CFB9-78F9-2F54-8489EA5DE3D1}"/>
                </a:ext>
              </a:extLst>
            </p:cNvPr>
            <p:cNvSpPr/>
            <p:nvPr/>
          </p:nvSpPr>
          <p:spPr>
            <a:xfrm>
              <a:off x="6948601" y="1999942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1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EC55D25-407E-10BD-5F25-5598DECAD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044195" y="2119989"/>
              <a:ext cx="259259" cy="259259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D562C70-2004-4E72-D957-F629AB14C29A}"/>
                </a:ext>
              </a:extLst>
            </p:cNvPr>
            <p:cNvSpPr/>
            <p:nvPr/>
          </p:nvSpPr>
          <p:spPr>
            <a:xfrm>
              <a:off x="8429818" y="1845453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</a:t>
              </a:r>
              <a:r>
                <a:rPr lang="en-IN" sz="1600" dirty="0"/>
                <a:t>Container</a:t>
              </a:r>
              <a:r>
                <a:rPr lang="en-IN" sz="1600" b="0" dirty="0"/>
                <a:t> 2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958000A-3555-4C30-74D7-D2BC59E7506B}"/>
                </a:ext>
              </a:extLst>
            </p:cNvPr>
            <p:cNvSpPr/>
            <p:nvPr/>
          </p:nvSpPr>
          <p:spPr>
            <a:xfrm>
              <a:off x="8523002" y="1926375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Bin/Lib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F6A8D2E-3DCB-EDB9-3F6C-DCEDCCB0D8B4}"/>
                </a:ext>
              </a:extLst>
            </p:cNvPr>
            <p:cNvSpPr/>
            <p:nvPr/>
          </p:nvSpPr>
          <p:spPr>
            <a:xfrm>
              <a:off x="8652543" y="1999941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2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BC35722-9A53-9329-3C68-594D3E6D10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695681" y="2076608"/>
              <a:ext cx="359790" cy="35979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B2C98A0-C21D-85AC-E1F0-DA7DFDB336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741254" y="3628755"/>
              <a:ext cx="737232" cy="521275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EB48CE1-141D-4B01-F6E7-CA5E2E7430FD}"/>
              </a:ext>
            </a:extLst>
          </p:cNvPr>
          <p:cNvGrpSpPr/>
          <p:nvPr/>
        </p:nvGrpSpPr>
        <p:grpSpPr>
          <a:xfrm>
            <a:off x="4155743" y="1493204"/>
            <a:ext cx="3836013" cy="3832946"/>
            <a:chOff x="8141196" y="1706880"/>
            <a:chExt cx="3870245" cy="4304651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0936CD7-A312-DAFE-B4A4-2CC4B6D46912}"/>
                </a:ext>
              </a:extLst>
            </p:cNvPr>
            <p:cNvSpPr/>
            <p:nvPr/>
          </p:nvSpPr>
          <p:spPr>
            <a:xfrm>
              <a:off x="8141196" y="1706880"/>
              <a:ext cx="3870245" cy="43046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Hardware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47F216DF-B793-F960-E6FF-AD2178D9B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44830" y="5370725"/>
              <a:ext cx="471681" cy="471681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B85A2918-1C2F-1378-058F-3E15D2DF5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01758" y="5371704"/>
              <a:ext cx="471680" cy="47168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DB35E40-286A-3CC4-9C05-E692D864F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20810" y="5381536"/>
              <a:ext cx="471681" cy="471681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D2DE21A-458E-DF6D-2AE4-DC3124EF1B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87902" y="5369100"/>
              <a:ext cx="471681" cy="471681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39C767F-5281-6EE4-FD17-531197B8BA3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58685" y="5373012"/>
              <a:ext cx="471681" cy="471681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4629AB7-C245-72B3-6D2F-3130D1694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30974" y="5369100"/>
              <a:ext cx="471681" cy="471681"/>
            </a:xfrm>
            <a:prstGeom prst="rect">
              <a:avLst/>
            </a:prstGeom>
          </p:spPr>
        </p:pic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816328E2-569F-D395-CFFA-660F91A2CB3C}"/>
                </a:ext>
              </a:extLst>
            </p:cNvPr>
            <p:cNvSpPr/>
            <p:nvPr/>
          </p:nvSpPr>
          <p:spPr>
            <a:xfrm>
              <a:off x="8220810" y="1790700"/>
              <a:ext cx="3699677" cy="3083309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Host Operating System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13C0A396-00D9-FBE1-DBC1-6D56CECB6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410736" y="4383477"/>
              <a:ext cx="447949" cy="447949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3805690-D300-F3D3-BDC3-E51C437D44F7}"/>
                </a:ext>
              </a:extLst>
            </p:cNvPr>
            <p:cNvSpPr/>
            <p:nvPr/>
          </p:nvSpPr>
          <p:spPr>
            <a:xfrm>
              <a:off x="8305800" y="1879200"/>
              <a:ext cx="3512820" cy="2423852"/>
            </a:xfrm>
            <a:prstGeom prst="rect">
              <a:avLst/>
            </a:prstGeom>
            <a:solidFill>
              <a:srgbClr val="36F32D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Hypervisor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310C607E-0C1C-303A-F6BD-16DC728EF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784178" y="3781949"/>
              <a:ext cx="471681" cy="471681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EA4055F-D4AF-98C7-2F6B-55072AA2EEA7}"/>
                </a:ext>
              </a:extLst>
            </p:cNvPr>
            <p:cNvSpPr/>
            <p:nvPr/>
          </p:nvSpPr>
          <p:spPr>
            <a:xfrm>
              <a:off x="8410736" y="1963020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1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5EAC2C73-5CDC-B1CD-F926-188A1E12A8C3}"/>
                </a:ext>
              </a:extLst>
            </p:cNvPr>
            <p:cNvSpPr/>
            <p:nvPr/>
          </p:nvSpPr>
          <p:spPr>
            <a:xfrm>
              <a:off x="8503920" y="2043942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6C6A296-38B7-4B74-580C-4C5832E62E5A}"/>
                </a:ext>
              </a:extLst>
            </p:cNvPr>
            <p:cNvSpPr/>
            <p:nvPr/>
          </p:nvSpPr>
          <p:spPr>
            <a:xfrm>
              <a:off x="8633461" y="2117508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1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9A93F6F6-2E77-9421-F170-400A56FC5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571789" y="3222692"/>
              <a:ext cx="314531" cy="314531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7CD8EFE-ABA8-D174-1C21-544A3A52C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729055" y="2237555"/>
              <a:ext cx="259259" cy="259259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04640D31-518F-68E9-CCB9-6D3D56564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24648" y="2705335"/>
              <a:ext cx="334036" cy="334036"/>
            </a:xfrm>
            <a:prstGeom prst="rect">
              <a:avLst/>
            </a:prstGeom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BE133B3-14B8-C09C-D5D2-9900EC6E71F4}"/>
                </a:ext>
              </a:extLst>
            </p:cNvPr>
            <p:cNvSpPr/>
            <p:nvPr/>
          </p:nvSpPr>
          <p:spPr>
            <a:xfrm>
              <a:off x="10114678" y="1963019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2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49517FC-9BBE-1DD9-120E-A165B8AB6CD4}"/>
                </a:ext>
              </a:extLst>
            </p:cNvPr>
            <p:cNvSpPr/>
            <p:nvPr/>
          </p:nvSpPr>
          <p:spPr>
            <a:xfrm>
              <a:off x="10207862" y="2043941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2BBEF5A-ADC8-D859-269C-8E54E5452715}"/>
                </a:ext>
              </a:extLst>
            </p:cNvPr>
            <p:cNvSpPr/>
            <p:nvPr/>
          </p:nvSpPr>
          <p:spPr>
            <a:xfrm>
              <a:off x="10337403" y="2117507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2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9DAD46FB-2D11-9582-3A65-0FF732E20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275731" y="3222691"/>
              <a:ext cx="314531" cy="314531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32A4BA9-2435-55CE-E396-832980178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380541" y="2194174"/>
              <a:ext cx="359790" cy="359790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7920FB30-8AD9-C17C-32FB-88C98E236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0253791" y="2742475"/>
              <a:ext cx="253500" cy="253500"/>
            </a:xfrm>
            <a:prstGeom prst="rect">
              <a:avLst/>
            </a:prstGeom>
          </p:spPr>
        </p:pic>
      </p:grpSp>
      <p:sp>
        <p:nvSpPr>
          <p:cNvPr id="51" name="Title 1">
            <a:extLst>
              <a:ext uri="{FF2B5EF4-FFF2-40B4-BE49-F238E27FC236}">
                <a16:creationId xmlns:a16="http://schemas.microsoft.com/office/drawing/2014/main" id="{EB109345-803D-9FD5-E0DE-1C5D56FF4ACF}"/>
              </a:ext>
            </a:extLst>
          </p:cNvPr>
          <p:cNvSpPr txBox="1">
            <a:spLocks/>
          </p:cNvSpPr>
          <p:nvPr/>
        </p:nvSpPr>
        <p:spPr>
          <a:xfrm>
            <a:off x="4155742" y="5505174"/>
            <a:ext cx="3836013" cy="7166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GB" sz="1600" b="1" dirty="0">
                <a:solidFill>
                  <a:srgbClr val="FF0000"/>
                </a:solidFill>
                <a:latin typeface="+mn-lt"/>
              </a:rPr>
              <a:t>Hardware Virtualization (Virtual Machines)</a:t>
            </a:r>
            <a:endParaRPr lang="en-GB" sz="1400" b="1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D56AF754-7083-12E7-FDE7-01D7DFEC42A9}"/>
              </a:ext>
            </a:extLst>
          </p:cNvPr>
          <p:cNvSpPr txBox="1">
            <a:spLocks/>
          </p:cNvSpPr>
          <p:nvPr/>
        </p:nvSpPr>
        <p:spPr>
          <a:xfrm>
            <a:off x="8774330" y="5505174"/>
            <a:ext cx="2719536" cy="7166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GB" sz="1600" b="1" dirty="0">
                <a:solidFill>
                  <a:srgbClr val="FF0000"/>
                </a:solidFill>
                <a:latin typeface="+mn-lt"/>
              </a:rPr>
              <a:t>OS Virtualization (Containers)</a:t>
            </a:r>
          </a:p>
        </p:txBody>
      </p:sp>
    </p:spTree>
    <p:extLst>
      <p:ext uri="{BB962C8B-B14F-4D97-AF65-F5344CB8AC3E}">
        <p14:creationId xmlns:p14="http://schemas.microsoft.com/office/powerpoint/2010/main" val="3237190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1" grpId="0"/>
      <p:bldP spid="5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64C64CBD-6880-6591-27A1-B806E14829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7133871"/>
              </p:ext>
            </p:extLst>
          </p:nvPr>
        </p:nvGraphicFramePr>
        <p:xfrm>
          <a:off x="4172122" y="558131"/>
          <a:ext cx="7875397" cy="592147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85948">
                  <a:extLst>
                    <a:ext uri="{9D8B030D-6E8A-4147-A177-3AD203B41FA5}">
                      <a16:colId xmlns:a16="http://schemas.microsoft.com/office/drawing/2014/main" val="3563637556"/>
                    </a:ext>
                  </a:extLst>
                </a:gridCol>
                <a:gridCol w="2928730">
                  <a:extLst>
                    <a:ext uri="{9D8B030D-6E8A-4147-A177-3AD203B41FA5}">
                      <a16:colId xmlns:a16="http://schemas.microsoft.com/office/drawing/2014/main" val="4091808812"/>
                    </a:ext>
                  </a:extLst>
                </a:gridCol>
                <a:gridCol w="3360719">
                  <a:extLst>
                    <a:ext uri="{9D8B030D-6E8A-4147-A177-3AD203B41FA5}">
                      <a16:colId xmlns:a16="http://schemas.microsoft.com/office/drawing/2014/main" val="3890305620"/>
                    </a:ext>
                  </a:extLst>
                </a:gridCol>
              </a:tblGrid>
              <a:tr h="21073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 dirty="0">
                          <a:effectLst/>
                        </a:rPr>
                        <a:t>Feature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 dirty="0">
                          <a:effectLst/>
                        </a:rPr>
                        <a:t>Hardware Virtualization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 dirty="0">
                          <a:effectLst/>
                        </a:rPr>
                        <a:t>OS Virtualization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1093499603"/>
                  </a:ext>
                </a:extLst>
              </a:tr>
              <a:tr h="44926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Definition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 dirty="0">
                          <a:effectLst/>
                        </a:rPr>
                        <a:t>Virtualizes the entire hardware stack to run multiple OSs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 dirty="0">
                          <a:effectLst/>
                        </a:rPr>
                        <a:t>Virtualizes the OS layer to run multiple instances of the OS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394756955"/>
                  </a:ext>
                </a:extLst>
              </a:tr>
              <a:tr h="3299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Virtualization Layer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Hypervisor (Type 1 or Type 2)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Container Engine (Docker, Podman, etc.)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3398757942"/>
                  </a:ext>
                </a:extLst>
              </a:tr>
              <a:tr h="3299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Isolation Level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High (each VM runs its own OS)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Medium (containers share the host OS kernel)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2046465244"/>
                  </a:ext>
                </a:extLst>
              </a:tr>
              <a:tr h="5088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Resource Overhead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Higher due to full OS emulation and hardware abstraction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Lower as containers share the host OS and its resources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4115652321"/>
                  </a:ext>
                </a:extLst>
              </a:tr>
              <a:tr h="3299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Startup Time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Slower (booting a full OS)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Faster (container processes start directly)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2038776507"/>
                  </a:ext>
                </a:extLst>
              </a:tr>
              <a:tr h="3896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Use Cases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Running multiple OS types, legacy applications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Microservices, lightweight app deployment, CI/CD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3968697353"/>
                  </a:ext>
                </a:extLst>
              </a:tr>
              <a:tr h="3896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Guest OS Requirements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Can run different OSs (e.g., Windows, Linux)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Usually the same OS as the host (e.g., Linux on Linux)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4139334205"/>
                  </a:ext>
                </a:extLst>
              </a:tr>
              <a:tr h="3896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Performance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Slightly lower due to the hypervisor overhead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Higher as containers share the same OS and resources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308150721"/>
                  </a:ext>
                </a:extLst>
              </a:tr>
              <a:tr h="44926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Security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Strong isolation between VMs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Moderate; containers are isolated but share the same OS kernel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1947671483"/>
                  </a:ext>
                </a:extLst>
              </a:tr>
              <a:tr h="3896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Scalability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Limited by heavier resource requirements of VMs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Highly scalable with lower resource requirements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3495797757"/>
                  </a:ext>
                </a:extLst>
              </a:tr>
              <a:tr h="3896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Resource Utilization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Lower resource efficiency due to OS duplication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High resource efficiency with shared OS kernel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3426881099"/>
                  </a:ext>
                </a:extLst>
              </a:tr>
              <a:tr h="5088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Management Complexity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More complex (requires VM management, OS updates per VM)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Easier with container orchestration (e.g., Kubernetes)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68985102"/>
                  </a:ext>
                </a:extLst>
              </a:tr>
              <a:tr h="2107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Examples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>
                          <a:effectLst/>
                        </a:rPr>
                        <a:t>VMware, Hyper-V, KVM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IN" sz="1400" kern="0" dirty="0">
                          <a:effectLst/>
                        </a:rPr>
                        <a:t>Docker, LXC, </a:t>
                      </a:r>
                      <a:r>
                        <a:rPr lang="en-IN" sz="1400" kern="0" dirty="0" err="1">
                          <a:effectLst/>
                        </a:rPr>
                        <a:t>Podman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895" marR="26895" marT="12413" marB="12413" anchor="ctr"/>
                </a:tc>
                <a:extLst>
                  <a:ext uri="{0D108BD9-81ED-4DB2-BD59-A6C34878D82A}">
                    <a16:rowId xmlns:a16="http://schemas.microsoft.com/office/drawing/2014/main" val="2992343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6444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Problems Associated with Physical Servers (Machines):</a:t>
            </a:r>
          </a:p>
          <a:p>
            <a:pPr algn="just"/>
            <a:r>
              <a:rPr lang="en-GB" sz="2000" dirty="0"/>
              <a:t>Physical servers have been a foundational component of IT infrastructure for many years. While they offer advantages such as reliability and performance, they also come with their fair share of challenges. </a:t>
            </a:r>
          </a:p>
          <a:p>
            <a:pPr algn="just"/>
            <a:endParaRPr lang="en-GB" sz="2000" dirty="0"/>
          </a:p>
          <a:p>
            <a:pPr algn="just"/>
            <a:r>
              <a:rPr lang="en-GB" sz="2000" dirty="0"/>
              <a:t>Here are some common physical server challenges: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Limited Scalability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High Maintenance Costs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Resource Wastage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No Multi-OS Support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Limited Disaster Recovery Options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Space Constraints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High Energy Consumption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Long Deployment Times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Lack of Flexibility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Obsolete Hardware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Vendor Lock-In Problems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i="1" dirty="0"/>
              <a:t>Complex Backup and Recovery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9979B6-9F9F-2FE2-165D-B99F9A1846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9" r="18319"/>
          <a:stretch/>
        </p:blipFill>
        <p:spPr>
          <a:xfrm>
            <a:off x="8643236" y="2623526"/>
            <a:ext cx="3554433" cy="42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06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Solution: Hardware Virtualization (Hypervisor-Based Virtualization)</a:t>
            </a:r>
          </a:p>
          <a:p>
            <a:pPr algn="just"/>
            <a:r>
              <a:rPr lang="en-GB" sz="2000" dirty="0"/>
              <a:t>Hardware virtualization involves creating virtual machines (VMs) on top of a physical machine, with each VM running a full operating system and virtual hardware components.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CBD2C6A-0962-61BA-29A3-ADB4BF572593}"/>
              </a:ext>
            </a:extLst>
          </p:cNvPr>
          <p:cNvSpPr txBox="1">
            <a:spLocks/>
          </p:cNvSpPr>
          <p:nvPr/>
        </p:nvSpPr>
        <p:spPr>
          <a:xfrm>
            <a:off x="8784178" y="6172387"/>
            <a:ext cx="2474718" cy="7166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GB" sz="2400" b="1" dirty="0">
                <a:solidFill>
                  <a:srgbClr val="FF0000"/>
                </a:solidFill>
                <a:latin typeface="+mn-lt"/>
              </a:rPr>
              <a:t>Physical Machine</a:t>
            </a:r>
            <a:endParaRPr lang="en-GB" sz="2000" b="1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958D5B-F540-8345-1B95-B35F7C3F76FE}"/>
              </a:ext>
            </a:extLst>
          </p:cNvPr>
          <p:cNvSpPr/>
          <p:nvPr/>
        </p:nvSpPr>
        <p:spPr>
          <a:xfrm>
            <a:off x="8141195" y="1706880"/>
            <a:ext cx="3870244" cy="43046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sz="1800" b="0" dirty="0"/>
              <a:t>Hardware</a:t>
            </a:r>
          </a:p>
          <a:p>
            <a:pPr algn="ctr"/>
            <a:endParaRPr lang="en-I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04642AC-9FFA-F761-9FB6-1806098C0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4830" y="5370725"/>
            <a:ext cx="471681" cy="4716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14A0E5-6F67-DCD8-69AF-50E579682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1758" y="5371704"/>
            <a:ext cx="471680" cy="47168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8A4AF40-CE90-5256-304A-94A8CF010A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0810" y="5381536"/>
            <a:ext cx="471681" cy="47168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42A5BDF-FED2-CEE5-ECE1-229967C1CA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7902" y="5369100"/>
            <a:ext cx="471681" cy="47168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F1A70BD-BA8E-845B-7EB8-813E0AE0F6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58685" y="5373012"/>
            <a:ext cx="471681" cy="47168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428717B-80BE-65D2-0898-E6003445A2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30974" y="5369100"/>
            <a:ext cx="471681" cy="47168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1027D61-F9C0-1363-D2DA-F37C9D31C9D6}"/>
              </a:ext>
            </a:extLst>
          </p:cNvPr>
          <p:cNvSpPr/>
          <p:nvPr/>
        </p:nvSpPr>
        <p:spPr>
          <a:xfrm>
            <a:off x="8220810" y="1790700"/>
            <a:ext cx="3699677" cy="3083309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sz="1800" b="0" dirty="0"/>
              <a:t>Host Operating System</a:t>
            </a:r>
          </a:p>
          <a:p>
            <a:pPr algn="ctr"/>
            <a:endParaRPr lang="en-IN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55A6A75-661F-9CBB-EEB6-EF804E0D47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10736" y="4383477"/>
            <a:ext cx="447949" cy="4479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8A8381-4BCE-7E2F-25BE-1E6AA0DA5C9A}"/>
              </a:ext>
            </a:extLst>
          </p:cNvPr>
          <p:cNvSpPr txBox="1"/>
          <p:nvPr/>
        </p:nvSpPr>
        <p:spPr>
          <a:xfrm>
            <a:off x="4195289" y="2055129"/>
            <a:ext cx="377929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b="1" dirty="0"/>
              <a:t>How it Works: </a:t>
            </a:r>
          </a:p>
          <a:p>
            <a:pPr algn="just"/>
            <a:r>
              <a:rPr lang="en-GB" dirty="0"/>
              <a:t>A hypervisor (Type 1 or Type 2) sits on top of the hardware and abstracts physical resources (CPU, memory, storage, etc.), allocating them to each VM as needed.</a:t>
            </a:r>
          </a:p>
          <a:p>
            <a:pPr algn="just"/>
            <a:endParaRPr lang="en-GB" dirty="0">
              <a:solidFill>
                <a:srgbClr val="7030A0"/>
              </a:solidFill>
            </a:endParaRPr>
          </a:p>
          <a:p>
            <a:pPr algn="just"/>
            <a:r>
              <a:rPr lang="en-GB" b="1" dirty="0"/>
              <a:t>Examples of Hypervisors: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b="1" i="1" dirty="0"/>
              <a:t>Type 1 (Bare-Metal):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i="1" dirty="0"/>
              <a:t>VMware </a:t>
            </a:r>
            <a:r>
              <a:rPr lang="en-GB" i="1" dirty="0" err="1"/>
              <a:t>ESXi</a:t>
            </a:r>
            <a:endParaRPr lang="en-GB" i="1" dirty="0"/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i="1" dirty="0"/>
              <a:t>Microsoft Hyper-V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i="1" dirty="0"/>
              <a:t>Xen</a:t>
            </a:r>
          </a:p>
          <a:p>
            <a:pPr algn="just"/>
            <a:endParaRPr lang="en-GB" i="1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b="1" i="1" dirty="0"/>
              <a:t>Type 2 (Hosted):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i="1" dirty="0"/>
              <a:t>Oracle VirtualBox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GB" i="1" dirty="0"/>
              <a:t>VMware Workstation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153935-C106-D3DA-50A0-2EAEA3D2F504}"/>
              </a:ext>
            </a:extLst>
          </p:cNvPr>
          <p:cNvSpPr/>
          <p:nvPr/>
        </p:nvSpPr>
        <p:spPr>
          <a:xfrm>
            <a:off x="8305800" y="1879200"/>
            <a:ext cx="3512820" cy="2423852"/>
          </a:xfrm>
          <a:prstGeom prst="rect">
            <a:avLst/>
          </a:prstGeom>
          <a:solidFill>
            <a:srgbClr val="36F32D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sz="1800" b="0" dirty="0"/>
              <a:t>Hypervisor</a:t>
            </a:r>
          </a:p>
          <a:p>
            <a:pPr algn="ctr"/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8F9538-4D84-643B-770E-7A8EDD41AC9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84178" y="3781949"/>
            <a:ext cx="471681" cy="47168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44AD353-A67B-B6F9-29D9-B55CA17B0494}"/>
              </a:ext>
            </a:extLst>
          </p:cNvPr>
          <p:cNvSpPr/>
          <p:nvPr/>
        </p:nvSpPr>
        <p:spPr>
          <a:xfrm>
            <a:off x="8410736" y="1963020"/>
            <a:ext cx="1611096" cy="1703048"/>
          </a:xfrm>
          <a:prstGeom prst="rect">
            <a:avLst/>
          </a:prstGeom>
          <a:solidFill>
            <a:srgbClr val="E8BA38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sz="1800" b="0" dirty="0"/>
              <a:t>   VM 1</a:t>
            </a:r>
          </a:p>
          <a:p>
            <a:pPr algn="ctr"/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F97B06A-E5EC-F0B9-5A0B-453E79961804}"/>
              </a:ext>
            </a:extLst>
          </p:cNvPr>
          <p:cNvSpPr/>
          <p:nvPr/>
        </p:nvSpPr>
        <p:spPr>
          <a:xfrm>
            <a:off x="8503920" y="2043942"/>
            <a:ext cx="1409700" cy="107470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b="0" dirty="0"/>
              <a:t>     Guest OS</a:t>
            </a:r>
          </a:p>
          <a:p>
            <a:pPr algn="ctr"/>
            <a:endParaRPr lang="en-IN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7DB0DE-822E-57AF-E0D7-39A63360504A}"/>
              </a:ext>
            </a:extLst>
          </p:cNvPr>
          <p:cNvSpPr/>
          <p:nvPr/>
        </p:nvSpPr>
        <p:spPr>
          <a:xfrm>
            <a:off x="8633461" y="2117508"/>
            <a:ext cx="1172172" cy="45916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r>
              <a:rPr lang="en-IN" b="0" dirty="0"/>
              <a:t>     App 1</a:t>
            </a:r>
          </a:p>
          <a:p>
            <a:pPr algn="ctr"/>
            <a:endParaRPr lang="en-IN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D9B75EF-0B18-498A-DDE8-B0F2690D946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571789" y="3222692"/>
            <a:ext cx="314531" cy="31453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95BF588-EB68-BDF0-743B-8A9C7C69377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29055" y="2237555"/>
            <a:ext cx="259259" cy="25925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AB7D7BF-1E03-78A1-3838-E1F277D28ED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24648" y="2705335"/>
            <a:ext cx="334036" cy="334036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82C79D2E-14FF-5634-504C-C963A3E429B3}"/>
              </a:ext>
            </a:extLst>
          </p:cNvPr>
          <p:cNvSpPr/>
          <p:nvPr/>
        </p:nvSpPr>
        <p:spPr>
          <a:xfrm>
            <a:off x="10114678" y="1963019"/>
            <a:ext cx="1611096" cy="1703048"/>
          </a:xfrm>
          <a:prstGeom prst="rect">
            <a:avLst/>
          </a:prstGeom>
          <a:solidFill>
            <a:srgbClr val="E8BA38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sz="1800" b="0" dirty="0"/>
              <a:t>   VM 2</a:t>
            </a:r>
          </a:p>
          <a:p>
            <a:pPr algn="ctr"/>
            <a:endParaRPr lang="en-IN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E5220FA-382A-EAEB-5C64-EE28196042BD}"/>
              </a:ext>
            </a:extLst>
          </p:cNvPr>
          <p:cNvSpPr/>
          <p:nvPr/>
        </p:nvSpPr>
        <p:spPr>
          <a:xfrm>
            <a:off x="10207862" y="2043941"/>
            <a:ext cx="1409700" cy="107470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endParaRPr lang="en-IN" dirty="0"/>
          </a:p>
          <a:p>
            <a:pPr algn="ctr"/>
            <a:endParaRPr lang="en-IN" sz="1800" b="0" dirty="0"/>
          </a:p>
          <a:p>
            <a:pPr algn="ctr"/>
            <a:r>
              <a:rPr lang="en-IN" b="0" dirty="0"/>
              <a:t>     Guest OS</a:t>
            </a:r>
          </a:p>
          <a:p>
            <a:pPr algn="ctr"/>
            <a:endParaRPr lang="en-IN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C76F6E2-A6BC-0AF9-BD68-ECACEA4B8C9F}"/>
              </a:ext>
            </a:extLst>
          </p:cNvPr>
          <p:cNvSpPr/>
          <p:nvPr/>
        </p:nvSpPr>
        <p:spPr>
          <a:xfrm>
            <a:off x="10337403" y="2117507"/>
            <a:ext cx="1172172" cy="45916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800" b="0" dirty="0"/>
          </a:p>
          <a:p>
            <a:pPr algn="ctr"/>
            <a:r>
              <a:rPr lang="en-IN" b="0" dirty="0"/>
              <a:t>     App 2</a:t>
            </a:r>
          </a:p>
          <a:p>
            <a:pPr algn="ctr"/>
            <a:endParaRPr lang="en-IN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A7A7DD3C-E75A-63C8-3178-07C3481DBFD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75731" y="3222691"/>
            <a:ext cx="314531" cy="314531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84B37199-8E61-1046-A8CB-E7CE4959C60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380541" y="2194174"/>
            <a:ext cx="359790" cy="3597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2B9007-E751-1910-09F0-AFD6FCCFE65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253791" y="2742475"/>
            <a:ext cx="253500" cy="25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225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6" dur="500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5" dur="500"/>
                                        <p:tgtEl>
                                          <p:spTgt spid="2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4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3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2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1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0" dur="500"/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9" dur="500"/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4" fill="hold">
                      <p:stCondLst>
                        <p:cond delay="indefinite"/>
                      </p:stCondLst>
                      <p:childTnLst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8" dur="500"/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14" grpId="0" animBg="1"/>
      <p:bldP spid="29" grpId="0" animBg="1"/>
      <p:bldP spid="9" grpId="0" animBg="1"/>
      <p:bldP spid="15" grpId="0" animBg="1"/>
      <p:bldP spid="19" grpId="0" animBg="1"/>
      <p:bldP spid="23" grpId="0" animBg="1"/>
      <p:bldP spid="44" grpId="0" animBg="1"/>
      <p:bldP spid="45" grpId="0" animBg="1"/>
      <p:bldP spid="4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Problems With Hardware Virtualization (Hypervisor-Based Virtualization)</a:t>
            </a:r>
          </a:p>
          <a:p>
            <a:pPr algn="just"/>
            <a:r>
              <a:rPr lang="en-GB" sz="2000" dirty="0"/>
              <a:t>Some common problems and challenges are as follows:</a:t>
            </a:r>
          </a:p>
          <a:p>
            <a:pPr algn="just"/>
            <a:endParaRPr lang="en-GB" sz="20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A20234-57D8-BC3A-7174-BD9BD178B73C}"/>
              </a:ext>
            </a:extLst>
          </p:cNvPr>
          <p:cNvGrpSpPr/>
          <p:nvPr/>
        </p:nvGrpSpPr>
        <p:grpSpPr>
          <a:xfrm>
            <a:off x="8117485" y="1409833"/>
            <a:ext cx="3836013" cy="4618676"/>
            <a:chOff x="8141196" y="1706880"/>
            <a:chExt cx="3870245" cy="5187077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7CBD2C6A-0962-61BA-29A3-ADB4BF572593}"/>
                </a:ext>
              </a:extLst>
            </p:cNvPr>
            <p:cNvSpPr txBox="1">
              <a:spLocks/>
            </p:cNvSpPr>
            <p:nvPr/>
          </p:nvSpPr>
          <p:spPr>
            <a:xfrm>
              <a:off x="9177113" y="6177339"/>
              <a:ext cx="1935432" cy="71661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GB" sz="1600" b="1" dirty="0">
                  <a:solidFill>
                    <a:srgbClr val="FF0000"/>
                  </a:solidFill>
                  <a:latin typeface="+mn-lt"/>
                </a:rPr>
                <a:t>Physical Machine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C958D5B-F540-8345-1B95-B35F7C3F76FE}"/>
                </a:ext>
              </a:extLst>
            </p:cNvPr>
            <p:cNvSpPr/>
            <p:nvPr/>
          </p:nvSpPr>
          <p:spPr>
            <a:xfrm>
              <a:off x="8141196" y="1706880"/>
              <a:ext cx="3870245" cy="43046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Hardware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04642AC-9FFA-F761-9FB6-1806098C0C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44830" y="5370725"/>
              <a:ext cx="471681" cy="4716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014A0E5-6F67-DCD8-69AF-50E579682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01758" y="5371704"/>
              <a:ext cx="471680" cy="47168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8A4AF40-CE90-5256-304A-94A8CF010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20810" y="5381536"/>
              <a:ext cx="471681" cy="47168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42A5BDF-FED2-CEE5-ECE1-229967C1C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87902" y="5369100"/>
              <a:ext cx="471681" cy="47168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1F1A70BD-BA8E-845B-7EB8-813E0AE0F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58685" y="5373012"/>
              <a:ext cx="471681" cy="471681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C428717B-80BE-65D2-0898-E6003445A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30974" y="5369100"/>
              <a:ext cx="471681" cy="471681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027D61-F9C0-1363-D2DA-F37C9D31C9D6}"/>
                </a:ext>
              </a:extLst>
            </p:cNvPr>
            <p:cNvSpPr/>
            <p:nvPr/>
          </p:nvSpPr>
          <p:spPr>
            <a:xfrm>
              <a:off x="8220810" y="1790700"/>
              <a:ext cx="3699677" cy="3083309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Host Operating System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55A6A75-661F-9CBB-EEB6-EF804E0D4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410736" y="4383477"/>
              <a:ext cx="447949" cy="44794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153935-C106-D3DA-50A0-2EAEA3D2F504}"/>
                </a:ext>
              </a:extLst>
            </p:cNvPr>
            <p:cNvSpPr/>
            <p:nvPr/>
          </p:nvSpPr>
          <p:spPr>
            <a:xfrm>
              <a:off x="8305800" y="1879200"/>
              <a:ext cx="3512820" cy="2423852"/>
            </a:xfrm>
            <a:prstGeom prst="rect">
              <a:avLst/>
            </a:prstGeom>
            <a:solidFill>
              <a:srgbClr val="36F32D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Hypervisor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18F9538-4D84-643B-770E-7A8EDD41A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784178" y="3781949"/>
              <a:ext cx="471681" cy="471681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44AD353-A67B-B6F9-29D9-B55CA17B0494}"/>
                </a:ext>
              </a:extLst>
            </p:cNvPr>
            <p:cNvSpPr/>
            <p:nvPr/>
          </p:nvSpPr>
          <p:spPr>
            <a:xfrm>
              <a:off x="8410736" y="1963020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1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F97B06A-E5EC-F0B9-5A0B-453E79961804}"/>
                </a:ext>
              </a:extLst>
            </p:cNvPr>
            <p:cNvSpPr/>
            <p:nvPr/>
          </p:nvSpPr>
          <p:spPr>
            <a:xfrm>
              <a:off x="8503920" y="2043942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37DB0DE-822E-57AF-E0D7-39A63360504A}"/>
                </a:ext>
              </a:extLst>
            </p:cNvPr>
            <p:cNvSpPr/>
            <p:nvPr/>
          </p:nvSpPr>
          <p:spPr>
            <a:xfrm>
              <a:off x="8633461" y="2117508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1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D9B75EF-0B18-498A-DDE8-B0F2690D9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571789" y="3222692"/>
              <a:ext cx="314531" cy="314531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95BF588-EB68-BDF0-743B-8A9C7C69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729055" y="2237555"/>
              <a:ext cx="259259" cy="25925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3AB7D7BF-1E03-78A1-3838-E1F277D28E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24648" y="2705335"/>
              <a:ext cx="334036" cy="334036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2C79D2E-14FF-5634-504C-C963A3E429B3}"/>
                </a:ext>
              </a:extLst>
            </p:cNvPr>
            <p:cNvSpPr/>
            <p:nvPr/>
          </p:nvSpPr>
          <p:spPr>
            <a:xfrm>
              <a:off x="10114678" y="1963019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2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E5220FA-382A-EAEB-5C64-EE28196042BD}"/>
                </a:ext>
              </a:extLst>
            </p:cNvPr>
            <p:cNvSpPr/>
            <p:nvPr/>
          </p:nvSpPr>
          <p:spPr>
            <a:xfrm>
              <a:off x="10207862" y="2043941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76F6E2-A6BC-0AF9-BD68-ECACEA4B8C9F}"/>
                </a:ext>
              </a:extLst>
            </p:cNvPr>
            <p:cNvSpPr/>
            <p:nvPr/>
          </p:nvSpPr>
          <p:spPr>
            <a:xfrm>
              <a:off x="10337403" y="2117507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2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A7A7DD3C-E75A-63C8-3178-07C3481DB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275731" y="3222691"/>
              <a:ext cx="314531" cy="314531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84B37199-8E61-1046-A8CB-E7CE4959C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380541" y="2194174"/>
              <a:ext cx="359790" cy="35979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32B9007-E751-1910-09F0-AFD6FCCFE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253791" y="2742475"/>
              <a:ext cx="253500" cy="2535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456BDD8-1013-2D34-CA38-79DAE7054AE7}"/>
              </a:ext>
            </a:extLst>
          </p:cNvPr>
          <p:cNvSpPr txBox="1"/>
          <p:nvPr/>
        </p:nvSpPr>
        <p:spPr>
          <a:xfrm>
            <a:off x="4166383" y="1284845"/>
            <a:ext cx="366235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Performance Overhead: </a:t>
            </a:r>
            <a:r>
              <a:rPr lang="en-GB" sz="2000" dirty="0"/>
              <a:t>Virtualization introduces additional layers between hardware and applications, which can lead to performance degradation compared to running directly on physical hardware.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GB" sz="2000" b="1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Resource Contention: </a:t>
            </a:r>
            <a:r>
              <a:rPr lang="en-GB" sz="2000" dirty="0"/>
              <a:t>When multiple VMs share the same physical resources, heavy workloads can compete for CPU, memory and I/O, causing performance bottlenecks and potentially impacting all VMs.</a:t>
            </a:r>
          </a:p>
          <a:p>
            <a:pPr algn="just"/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3245105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Problems With Hardware Virtualization (Hypervisor-Based Virtualization)</a:t>
            </a:r>
          </a:p>
          <a:p>
            <a:pPr algn="just"/>
            <a:endParaRPr lang="en-GB" sz="20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A20234-57D8-BC3A-7174-BD9BD178B73C}"/>
              </a:ext>
            </a:extLst>
          </p:cNvPr>
          <p:cNvGrpSpPr/>
          <p:nvPr/>
        </p:nvGrpSpPr>
        <p:grpSpPr>
          <a:xfrm>
            <a:off x="8117485" y="1409833"/>
            <a:ext cx="3836013" cy="4618676"/>
            <a:chOff x="8141196" y="1706880"/>
            <a:chExt cx="3870245" cy="5187077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7CBD2C6A-0962-61BA-29A3-ADB4BF572593}"/>
                </a:ext>
              </a:extLst>
            </p:cNvPr>
            <p:cNvSpPr txBox="1">
              <a:spLocks/>
            </p:cNvSpPr>
            <p:nvPr/>
          </p:nvSpPr>
          <p:spPr>
            <a:xfrm>
              <a:off x="9177113" y="6177339"/>
              <a:ext cx="1935432" cy="71661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GB" sz="1600" b="1" dirty="0">
                  <a:solidFill>
                    <a:srgbClr val="FF0000"/>
                  </a:solidFill>
                  <a:latin typeface="+mn-lt"/>
                </a:rPr>
                <a:t>Physical Machine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C958D5B-F540-8345-1B95-B35F7C3F76FE}"/>
                </a:ext>
              </a:extLst>
            </p:cNvPr>
            <p:cNvSpPr/>
            <p:nvPr/>
          </p:nvSpPr>
          <p:spPr>
            <a:xfrm>
              <a:off x="8141196" y="1706880"/>
              <a:ext cx="3870245" cy="43046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Hardware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04642AC-9FFA-F761-9FB6-1806098C0C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44830" y="5370725"/>
              <a:ext cx="471681" cy="4716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014A0E5-6F67-DCD8-69AF-50E579682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01758" y="5371704"/>
              <a:ext cx="471680" cy="47168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8A4AF40-CE90-5256-304A-94A8CF010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20810" y="5381536"/>
              <a:ext cx="471681" cy="47168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42A5BDF-FED2-CEE5-ECE1-229967C1C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87902" y="5369100"/>
              <a:ext cx="471681" cy="47168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1F1A70BD-BA8E-845B-7EB8-813E0AE0F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58685" y="5373012"/>
              <a:ext cx="471681" cy="471681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C428717B-80BE-65D2-0898-E6003445A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30974" y="5369100"/>
              <a:ext cx="471681" cy="471681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027D61-F9C0-1363-D2DA-F37C9D31C9D6}"/>
                </a:ext>
              </a:extLst>
            </p:cNvPr>
            <p:cNvSpPr/>
            <p:nvPr/>
          </p:nvSpPr>
          <p:spPr>
            <a:xfrm>
              <a:off x="8220810" y="1790700"/>
              <a:ext cx="3699677" cy="3083309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Host Operating System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55A6A75-661F-9CBB-EEB6-EF804E0D4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410736" y="4383477"/>
              <a:ext cx="447949" cy="44794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153935-C106-D3DA-50A0-2EAEA3D2F504}"/>
                </a:ext>
              </a:extLst>
            </p:cNvPr>
            <p:cNvSpPr/>
            <p:nvPr/>
          </p:nvSpPr>
          <p:spPr>
            <a:xfrm>
              <a:off x="8305800" y="1879200"/>
              <a:ext cx="3512820" cy="2423852"/>
            </a:xfrm>
            <a:prstGeom prst="rect">
              <a:avLst/>
            </a:prstGeom>
            <a:solidFill>
              <a:srgbClr val="36F32D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Hypervisor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18F9538-4D84-643B-770E-7A8EDD41A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784178" y="3781949"/>
              <a:ext cx="471681" cy="471681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44AD353-A67B-B6F9-29D9-B55CA17B0494}"/>
                </a:ext>
              </a:extLst>
            </p:cNvPr>
            <p:cNvSpPr/>
            <p:nvPr/>
          </p:nvSpPr>
          <p:spPr>
            <a:xfrm>
              <a:off x="8410736" y="1963020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1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F97B06A-E5EC-F0B9-5A0B-453E79961804}"/>
                </a:ext>
              </a:extLst>
            </p:cNvPr>
            <p:cNvSpPr/>
            <p:nvPr/>
          </p:nvSpPr>
          <p:spPr>
            <a:xfrm>
              <a:off x="8503920" y="2043942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37DB0DE-822E-57AF-E0D7-39A63360504A}"/>
                </a:ext>
              </a:extLst>
            </p:cNvPr>
            <p:cNvSpPr/>
            <p:nvPr/>
          </p:nvSpPr>
          <p:spPr>
            <a:xfrm>
              <a:off x="8633461" y="2117508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1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D9B75EF-0B18-498A-DDE8-B0F2690D9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571789" y="3222692"/>
              <a:ext cx="314531" cy="314531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95BF588-EB68-BDF0-743B-8A9C7C69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729055" y="2237555"/>
              <a:ext cx="259259" cy="25925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3AB7D7BF-1E03-78A1-3838-E1F277D28E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24648" y="2705335"/>
              <a:ext cx="334036" cy="334036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2C79D2E-14FF-5634-504C-C963A3E429B3}"/>
                </a:ext>
              </a:extLst>
            </p:cNvPr>
            <p:cNvSpPr/>
            <p:nvPr/>
          </p:nvSpPr>
          <p:spPr>
            <a:xfrm>
              <a:off x="10114678" y="1963019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2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E5220FA-382A-EAEB-5C64-EE28196042BD}"/>
                </a:ext>
              </a:extLst>
            </p:cNvPr>
            <p:cNvSpPr/>
            <p:nvPr/>
          </p:nvSpPr>
          <p:spPr>
            <a:xfrm>
              <a:off x="10207862" y="2043941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76F6E2-A6BC-0AF9-BD68-ECACEA4B8C9F}"/>
                </a:ext>
              </a:extLst>
            </p:cNvPr>
            <p:cNvSpPr/>
            <p:nvPr/>
          </p:nvSpPr>
          <p:spPr>
            <a:xfrm>
              <a:off x="10337403" y="2117507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2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A7A7DD3C-E75A-63C8-3178-07C3481DB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275731" y="3222691"/>
              <a:ext cx="314531" cy="314531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84B37199-8E61-1046-A8CB-E7CE4959C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380541" y="2194174"/>
              <a:ext cx="359790" cy="35979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32B9007-E751-1910-09F0-AFD6FCCFE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253791" y="2742475"/>
              <a:ext cx="253500" cy="2535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456BDD8-1013-2D34-CA38-79DAE7054AE7}"/>
              </a:ext>
            </a:extLst>
          </p:cNvPr>
          <p:cNvSpPr txBox="1"/>
          <p:nvPr/>
        </p:nvSpPr>
        <p:spPr>
          <a:xfrm>
            <a:off x="4166383" y="1284845"/>
            <a:ext cx="3662359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Complex Management: </a:t>
            </a:r>
            <a:r>
              <a:rPr lang="en-GB" sz="2000" dirty="0"/>
              <a:t>Managing large numbers of VMs, storage, and network configurations can be complex and requires specialized tools and skills, increasing the administrative burden.</a:t>
            </a:r>
          </a:p>
          <a:p>
            <a:pPr algn="just"/>
            <a:endParaRPr lang="en-GB" sz="2000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Security Risks: </a:t>
            </a:r>
            <a:r>
              <a:rPr lang="en-GB" sz="2000" dirty="0"/>
              <a:t>Vulnerabilities in the hypervisor could potentially allow attackers to escape a VM and access other VMs or the host, posing security risks in multi-tenant environments.</a:t>
            </a:r>
          </a:p>
        </p:txBody>
      </p:sp>
    </p:spTree>
    <p:extLst>
      <p:ext uri="{BB962C8B-B14F-4D97-AF65-F5344CB8AC3E}">
        <p14:creationId xmlns:p14="http://schemas.microsoft.com/office/powerpoint/2010/main" val="3932575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Problems With Hardware Virtualization (Hypervisor-Based Virtualization)</a:t>
            </a:r>
          </a:p>
          <a:p>
            <a:pPr algn="just"/>
            <a:endParaRPr lang="en-GB" sz="20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A20234-57D8-BC3A-7174-BD9BD178B73C}"/>
              </a:ext>
            </a:extLst>
          </p:cNvPr>
          <p:cNvGrpSpPr/>
          <p:nvPr/>
        </p:nvGrpSpPr>
        <p:grpSpPr>
          <a:xfrm>
            <a:off x="8117485" y="1409833"/>
            <a:ext cx="3836013" cy="4618676"/>
            <a:chOff x="8141196" y="1706880"/>
            <a:chExt cx="3870245" cy="5187077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7CBD2C6A-0962-61BA-29A3-ADB4BF572593}"/>
                </a:ext>
              </a:extLst>
            </p:cNvPr>
            <p:cNvSpPr txBox="1">
              <a:spLocks/>
            </p:cNvSpPr>
            <p:nvPr/>
          </p:nvSpPr>
          <p:spPr>
            <a:xfrm>
              <a:off x="9177113" y="6177339"/>
              <a:ext cx="1935432" cy="71661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GB" sz="1600" b="1" dirty="0">
                  <a:solidFill>
                    <a:srgbClr val="FF0000"/>
                  </a:solidFill>
                  <a:latin typeface="+mn-lt"/>
                </a:rPr>
                <a:t>Physical Machine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C958D5B-F540-8345-1B95-B35F7C3F76FE}"/>
                </a:ext>
              </a:extLst>
            </p:cNvPr>
            <p:cNvSpPr/>
            <p:nvPr/>
          </p:nvSpPr>
          <p:spPr>
            <a:xfrm>
              <a:off x="8141196" y="1706880"/>
              <a:ext cx="3870245" cy="43046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Hardware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04642AC-9FFA-F761-9FB6-1806098C0C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44830" y="5370725"/>
              <a:ext cx="471681" cy="4716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014A0E5-6F67-DCD8-69AF-50E579682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01758" y="5371704"/>
              <a:ext cx="471680" cy="47168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8A4AF40-CE90-5256-304A-94A8CF010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20810" y="5381536"/>
              <a:ext cx="471681" cy="47168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42A5BDF-FED2-CEE5-ECE1-229967C1C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87902" y="5369100"/>
              <a:ext cx="471681" cy="47168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1F1A70BD-BA8E-845B-7EB8-813E0AE0F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58685" y="5373012"/>
              <a:ext cx="471681" cy="471681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C428717B-80BE-65D2-0898-E6003445A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30974" y="5369100"/>
              <a:ext cx="471681" cy="471681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027D61-F9C0-1363-D2DA-F37C9D31C9D6}"/>
                </a:ext>
              </a:extLst>
            </p:cNvPr>
            <p:cNvSpPr/>
            <p:nvPr/>
          </p:nvSpPr>
          <p:spPr>
            <a:xfrm>
              <a:off x="8220810" y="1790700"/>
              <a:ext cx="3699677" cy="3083309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Host Operating System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55A6A75-661F-9CBB-EEB6-EF804E0D4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410736" y="4383477"/>
              <a:ext cx="447949" cy="44794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153935-C106-D3DA-50A0-2EAEA3D2F504}"/>
                </a:ext>
              </a:extLst>
            </p:cNvPr>
            <p:cNvSpPr/>
            <p:nvPr/>
          </p:nvSpPr>
          <p:spPr>
            <a:xfrm>
              <a:off x="8305800" y="1879200"/>
              <a:ext cx="3512820" cy="2423852"/>
            </a:xfrm>
            <a:prstGeom prst="rect">
              <a:avLst/>
            </a:prstGeom>
            <a:solidFill>
              <a:srgbClr val="36F32D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Hypervisor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18F9538-4D84-643B-770E-7A8EDD41A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784178" y="3781949"/>
              <a:ext cx="471681" cy="471681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44AD353-A67B-B6F9-29D9-B55CA17B0494}"/>
                </a:ext>
              </a:extLst>
            </p:cNvPr>
            <p:cNvSpPr/>
            <p:nvPr/>
          </p:nvSpPr>
          <p:spPr>
            <a:xfrm>
              <a:off x="8410736" y="1963020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1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F97B06A-E5EC-F0B9-5A0B-453E79961804}"/>
                </a:ext>
              </a:extLst>
            </p:cNvPr>
            <p:cNvSpPr/>
            <p:nvPr/>
          </p:nvSpPr>
          <p:spPr>
            <a:xfrm>
              <a:off x="8503920" y="2043942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37DB0DE-822E-57AF-E0D7-39A63360504A}"/>
                </a:ext>
              </a:extLst>
            </p:cNvPr>
            <p:cNvSpPr/>
            <p:nvPr/>
          </p:nvSpPr>
          <p:spPr>
            <a:xfrm>
              <a:off x="8633461" y="2117508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1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D9B75EF-0B18-498A-DDE8-B0F2690D9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571789" y="3222692"/>
              <a:ext cx="314531" cy="314531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95BF588-EB68-BDF0-743B-8A9C7C69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729055" y="2237555"/>
              <a:ext cx="259259" cy="25925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3AB7D7BF-1E03-78A1-3838-E1F277D28E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24648" y="2705335"/>
              <a:ext cx="334036" cy="334036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2C79D2E-14FF-5634-504C-C963A3E429B3}"/>
                </a:ext>
              </a:extLst>
            </p:cNvPr>
            <p:cNvSpPr/>
            <p:nvPr/>
          </p:nvSpPr>
          <p:spPr>
            <a:xfrm>
              <a:off x="10114678" y="1963019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2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E5220FA-382A-EAEB-5C64-EE28196042BD}"/>
                </a:ext>
              </a:extLst>
            </p:cNvPr>
            <p:cNvSpPr/>
            <p:nvPr/>
          </p:nvSpPr>
          <p:spPr>
            <a:xfrm>
              <a:off x="10207862" y="2043941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76F6E2-A6BC-0AF9-BD68-ECACEA4B8C9F}"/>
                </a:ext>
              </a:extLst>
            </p:cNvPr>
            <p:cNvSpPr/>
            <p:nvPr/>
          </p:nvSpPr>
          <p:spPr>
            <a:xfrm>
              <a:off x="10337403" y="2117507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2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A7A7DD3C-E75A-63C8-3178-07C3481DB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275731" y="3222691"/>
              <a:ext cx="314531" cy="314531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84B37199-8E61-1046-A8CB-E7CE4959C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380541" y="2194174"/>
              <a:ext cx="359790" cy="35979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32B9007-E751-1910-09F0-AFD6FCCFE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253791" y="2742475"/>
              <a:ext cx="253500" cy="2535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456BDD8-1013-2D34-CA38-79DAE7054AE7}"/>
              </a:ext>
            </a:extLst>
          </p:cNvPr>
          <p:cNvSpPr txBox="1"/>
          <p:nvPr/>
        </p:nvSpPr>
        <p:spPr>
          <a:xfrm>
            <a:off x="4166383" y="1284845"/>
            <a:ext cx="3771321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Licensing and Costs: </a:t>
            </a:r>
            <a:r>
              <a:rPr lang="en-GB" sz="2000" dirty="0"/>
              <a:t>Virtualization platforms often come with licensing fees, and hardware requirements may increase with virtualization, potentially offsetting some of the cost savings.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GB" sz="2000" b="1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Backup and Recovery Complexity: </a:t>
            </a:r>
            <a:r>
              <a:rPr lang="en-GB" sz="2000" dirty="0"/>
              <a:t>While VMs can simplify some aspects of backup and recovery, virtualized environments require careful planning to ensure data consistency and manageable backup windows.</a:t>
            </a:r>
          </a:p>
        </p:txBody>
      </p:sp>
    </p:spTree>
    <p:extLst>
      <p:ext uri="{BB962C8B-B14F-4D97-AF65-F5344CB8AC3E}">
        <p14:creationId xmlns:p14="http://schemas.microsoft.com/office/powerpoint/2010/main" val="350495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Problems With Hardware Virtualization (Hypervisor-Based Virtualization)</a:t>
            </a:r>
          </a:p>
          <a:p>
            <a:pPr algn="just"/>
            <a:endParaRPr lang="en-GB" sz="20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A20234-57D8-BC3A-7174-BD9BD178B73C}"/>
              </a:ext>
            </a:extLst>
          </p:cNvPr>
          <p:cNvGrpSpPr/>
          <p:nvPr/>
        </p:nvGrpSpPr>
        <p:grpSpPr>
          <a:xfrm>
            <a:off x="8117485" y="1409833"/>
            <a:ext cx="3836013" cy="4618676"/>
            <a:chOff x="8141196" y="1706880"/>
            <a:chExt cx="3870245" cy="5187077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7CBD2C6A-0962-61BA-29A3-ADB4BF572593}"/>
                </a:ext>
              </a:extLst>
            </p:cNvPr>
            <p:cNvSpPr txBox="1">
              <a:spLocks/>
            </p:cNvSpPr>
            <p:nvPr/>
          </p:nvSpPr>
          <p:spPr>
            <a:xfrm>
              <a:off x="9177113" y="6177339"/>
              <a:ext cx="1935432" cy="71661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GB" sz="1600" b="1" dirty="0">
                  <a:solidFill>
                    <a:srgbClr val="FF0000"/>
                  </a:solidFill>
                  <a:latin typeface="+mn-lt"/>
                </a:rPr>
                <a:t>Physical Machine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C958D5B-F540-8345-1B95-B35F7C3F76FE}"/>
                </a:ext>
              </a:extLst>
            </p:cNvPr>
            <p:cNvSpPr/>
            <p:nvPr/>
          </p:nvSpPr>
          <p:spPr>
            <a:xfrm>
              <a:off x="8141196" y="1706880"/>
              <a:ext cx="3870245" cy="43046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Hardware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04642AC-9FFA-F761-9FB6-1806098C0C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44830" y="5370725"/>
              <a:ext cx="471681" cy="4716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014A0E5-6F67-DCD8-69AF-50E579682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01758" y="5371704"/>
              <a:ext cx="471680" cy="47168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8A4AF40-CE90-5256-304A-94A8CF010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20810" y="5381536"/>
              <a:ext cx="471681" cy="47168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42A5BDF-FED2-CEE5-ECE1-229967C1C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87902" y="5369100"/>
              <a:ext cx="471681" cy="47168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1F1A70BD-BA8E-845B-7EB8-813E0AE0F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58685" y="5373012"/>
              <a:ext cx="471681" cy="471681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C428717B-80BE-65D2-0898-E6003445A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30974" y="5369100"/>
              <a:ext cx="471681" cy="471681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027D61-F9C0-1363-D2DA-F37C9D31C9D6}"/>
                </a:ext>
              </a:extLst>
            </p:cNvPr>
            <p:cNvSpPr/>
            <p:nvPr/>
          </p:nvSpPr>
          <p:spPr>
            <a:xfrm>
              <a:off x="8220810" y="1790700"/>
              <a:ext cx="3699677" cy="3083309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Host Operating System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55A6A75-661F-9CBB-EEB6-EF804E0D4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410736" y="4383477"/>
              <a:ext cx="447949" cy="44794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153935-C106-D3DA-50A0-2EAEA3D2F504}"/>
                </a:ext>
              </a:extLst>
            </p:cNvPr>
            <p:cNvSpPr/>
            <p:nvPr/>
          </p:nvSpPr>
          <p:spPr>
            <a:xfrm>
              <a:off x="8305800" y="1879200"/>
              <a:ext cx="3512820" cy="2423852"/>
            </a:xfrm>
            <a:prstGeom prst="rect">
              <a:avLst/>
            </a:prstGeom>
            <a:solidFill>
              <a:srgbClr val="36F32D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Hypervisor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18F9538-4D84-643B-770E-7A8EDD41A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784178" y="3781949"/>
              <a:ext cx="471681" cy="471681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44AD353-A67B-B6F9-29D9-B55CA17B0494}"/>
                </a:ext>
              </a:extLst>
            </p:cNvPr>
            <p:cNvSpPr/>
            <p:nvPr/>
          </p:nvSpPr>
          <p:spPr>
            <a:xfrm>
              <a:off x="8410736" y="1963020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1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F97B06A-E5EC-F0B9-5A0B-453E79961804}"/>
                </a:ext>
              </a:extLst>
            </p:cNvPr>
            <p:cNvSpPr/>
            <p:nvPr/>
          </p:nvSpPr>
          <p:spPr>
            <a:xfrm>
              <a:off x="8503920" y="2043942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37DB0DE-822E-57AF-E0D7-39A63360504A}"/>
                </a:ext>
              </a:extLst>
            </p:cNvPr>
            <p:cNvSpPr/>
            <p:nvPr/>
          </p:nvSpPr>
          <p:spPr>
            <a:xfrm>
              <a:off x="8633461" y="2117508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1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D9B75EF-0B18-498A-DDE8-B0F2690D9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571789" y="3222692"/>
              <a:ext cx="314531" cy="314531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95BF588-EB68-BDF0-743B-8A9C7C69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729055" y="2237555"/>
              <a:ext cx="259259" cy="25925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3AB7D7BF-1E03-78A1-3838-E1F277D28E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24648" y="2705335"/>
              <a:ext cx="334036" cy="334036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2C79D2E-14FF-5634-504C-C963A3E429B3}"/>
                </a:ext>
              </a:extLst>
            </p:cNvPr>
            <p:cNvSpPr/>
            <p:nvPr/>
          </p:nvSpPr>
          <p:spPr>
            <a:xfrm>
              <a:off x="10114678" y="1963019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2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E5220FA-382A-EAEB-5C64-EE28196042BD}"/>
                </a:ext>
              </a:extLst>
            </p:cNvPr>
            <p:cNvSpPr/>
            <p:nvPr/>
          </p:nvSpPr>
          <p:spPr>
            <a:xfrm>
              <a:off x="10207862" y="2043941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76F6E2-A6BC-0AF9-BD68-ECACEA4B8C9F}"/>
                </a:ext>
              </a:extLst>
            </p:cNvPr>
            <p:cNvSpPr/>
            <p:nvPr/>
          </p:nvSpPr>
          <p:spPr>
            <a:xfrm>
              <a:off x="10337403" y="2117507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2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A7A7DD3C-E75A-63C8-3178-07C3481DB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275731" y="3222691"/>
              <a:ext cx="314531" cy="314531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84B37199-8E61-1046-A8CB-E7CE4959C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380541" y="2194174"/>
              <a:ext cx="359790" cy="35979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32B9007-E751-1910-09F0-AFD6FCCFE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253791" y="2742475"/>
              <a:ext cx="253500" cy="2535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456BDD8-1013-2D34-CA38-79DAE7054AE7}"/>
              </a:ext>
            </a:extLst>
          </p:cNvPr>
          <p:cNvSpPr txBox="1"/>
          <p:nvPr/>
        </p:nvSpPr>
        <p:spPr>
          <a:xfrm>
            <a:off x="4166383" y="1284845"/>
            <a:ext cx="3771321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Hardware Compatibility Problems: </a:t>
            </a:r>
            <a:r>
              <a:rPr lang="en-GB" sz="2000" dirty="0"/>
              <a:t>Some virtualization platforms may not support all types of hardware or peripherals, limiting the ability to virtualize the certain applications.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Single Point of Failure: </a:t>
            </a:r>
            <a:r>
              <a:rPr lang="en-GB" sz="2000" dirty="0"/>
              <a:t>If a physical server fails, all VMs on that server go down. High-availability solutions exist, but they add complexity and cost.</a:t>
            </a:r>
          </a:p>
        </p:txBody>
      </p:sp>
    </p:spTree>
    <p:extLst>
      <p:ext uri="{BB962C8B-B14F-4D97-AF65-F5344CB8AC3E}">
        <p14:creationId xmlns:p14="http://schemas.microsoft.com/office/powerpoint/2010/main" val="281797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Problems With Hardware Virtualization (Hypervisor-Based Virtualization)</a:t>
            </a:r>
          </a:p>
          <a:p>
            <a:pPr algn="just"/>
            <a:endParaRPr lang="en-GB" sz="20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A20234-57D8-BC3A-7174-BD9BD178B73C}"/>
              </a:ext>
            </a:extLst>
          </p:cNvPr>
          <p:cNvGrpSpPr/>
          <p:nvPr/>
        </p:nvGrpSpPr>
        <p:grpSpPr>
          <a:xfrm>
            <a:off x="8117485" y="1409833"/>
            <a:ext cx="3836013" cy="4618676"/>
            <a:chOff x="8141196" y="1706880"/>
            <a:chExt cx="3870245" cy="5187077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7CBD2C6A-0962-61BA-29A3-ADB4BF572593}"/>
                </a:ext>
              </a:extLst>
            </p:cNvPr>
            <p:cNvSpPr txBox="1">
              <a:spLocks/>
            </p:cNvSpPr>
            <p:nvPr/>
          </p:nvSpPr>
          <p:spPr>
            <a:xfrm>
              <a:off x="9177113" y="6177339"/>
              <a:ext cx="1935432" cy="71661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GB" sz="1600" b="1" dirty="0">
                  <a:solidFill>
                    <a:srgbClr val="FF0000"/>
                  </a:solidFill>
                  <a:latin typeface="+mn-lt"/>
                </a:rPr>
                <a:t>Physical Machine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C958D5B-F540-8345-1B95-B35F7C3F76FE}"/>
                </a:ext>
              </a:extLst>
            </p:cNvPr>
            <p:cNvSpPr/>
            <p:nvPr/>
          </p:nvSpPr>
          <p:spPr>
            <a:xfrm>
              <a:off x="8141196" y="1706880"/>
              <a:ext cx="3870245" cy="43046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Hardware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04642AC-9FFA-F761-9FB6-1806098C0C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44830" y="5370725"/>
              <a:ext cx="471681" cy="4716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014A0E5-6F67-DCD8-69AF-50E579682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01758" y="5371704"/>
              <a:ext cx="471680" cy="47168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8A4AF40-CE90-5256-304A-94A8CF010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20810" y="5381536"/>
              <a:ext cx="471681" cy="47168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42A5BDF-FED2-CEE5-ECE1-229967C1C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87902" y="5369100"/>
              <a:ext cx="471681" cy="47168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1F1A70BD-BA8E-845B-7EB8-813E0AE0F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58685" y="5373012"/>
              <a:ext cx="471681" cy="471681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C428717B-80BE-65D2-0898-E6003445A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30974" y="5369100"/>
              <a:ext cx="471681" cy="471681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027D61-F9C0-1363-D2DA-F37C9D31C9D6}"/>
                </a:ext>
              </a:extLst>
            </p:cNvPr>
            <p:cNvSpPr/>
            <p:nvPr/>
          </p:nvSpPr>
          <p:spPr>
            <a:xfrm>
              <a:off x="8220810" y="1790700"/>
              <a:ext cx="3699677" cy="3083309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Host Operating System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55A6A75-661F-9CBB-EEB6-EF804E0D4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410736" y="4383477"/>
              <a:ext cx="447949" cy="44794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153935-C106-D3DA-50A0-2EAEA3D2F504}"/>
                </a:ext>
              </a:extLst>
            </p:cNvPr>
            <p:cNvSpPr/>
            <p:nvPr/>
          </p:nvSpPr>
          <p:spPr>
            <a:xfrm>
              <a:off x="8305800" y="1879200"/>
              <a:ext cx="3512820" cy="2423852"/>
            </a:xfrm>
            <a:prstGeom prst="rect">
              <a:avLst/>
            </a:prstGeom>
            <a:solidFill>
              <a:srgbClr val="36F32D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Hypervisor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18F9538-4D84-643B-770E-7A8EDD41A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784178" y="3781949"/>
              <a:ext cx="471681" cy="471681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44AD353-A67B-B6F9-29D9-B55CA17B0494}"/>
                </a:ext>
              </a:extLst>
            </p:cNvPr>
            <p:cNvSpPr/>
            <p:nvPr/>
          </p:nvSpPr>
          <p:spPr>
            <a:xfrm>
              <a:off x="8410736" y="1963020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1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F97B06A-E5EC-F0B9-5A0B-453E79961804}"/>
                </a:ext>
              </a:extLst>
            </p:cNvPr>
            <p:cNvSpPr/>
            <p:nvPr/>
          </p:nvSpPr>
          <p:spPr>
            <a:xfrm>
              <a:off x="8503920" y="2043942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37DB0DE-822E-57AF-E0D7-39A63360504A}"/>
                </a:ext>
              </a:extLst>
            </p:cNvPr>
            <p:cNvSpPr/>
            <p:nvPr/>
          </p:nvSpPr>
          <p:spPr>
            <a:xfrm>
              <a:off x="8633461" y="2117508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1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D9B75EF-0B18-498A-DDE8-B0F2690D9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571789" y="3222692"/>
              <a:ext cx="314531" cy="314531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95BF588-EB68-BDF0-743B-8A9C7C69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729055" y="2237555"/>
              <a:ext cx="259259" cy="25925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3AB7D7BF-1E03-78A1-3838-E1F277D28E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24648" y="2705335"/>
              <a:ext cx="334036" cy="334036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2C79D2E-14FF-5634-504C-C963A3E429B3}"/>
                </a:ext>
              </a:extLst>
            </p:cNvPr>
            <p:cNvSpPr/>
            <p:nvPr/>
          </p:nvSpPr>
          <p:spPr>
            <a:xfrm>
              <a:off x="10114678" y="1963019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2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E5220FA-382A-EAEB-5C64-EE28196042BD}"/>
                </a:ext>
              </a:extLst>
            </p:cNvPr>
            <p:cNvSpPr/>
            <p:nvPr/>
          </p:nvSpPr>
          <p:spPr>
            <a:xfrm>
              <a:off x="10207862" y="2043941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76F6E2-A6BC-0AF9-BD68-ECACEA4B8C9F}"/>
                </a:ext>
              </a:extLst>
            </p:cNvPr>
            <p:cNvSpPr/>
            <p:nvPr/>
          </p:nvSpPr>
          <p:spPr>
            <a:xfrm>
              <a:off x="10337403" y="2117507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2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A7A7DD3C-E75A-63C8-3178-07C3481DB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275731" y="3222691"/>
              <a:ext cx="314531" cy="314531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84B37199-8E61-1046-A8CB-E7CE4959C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380541" y="2194174"/>
              <a:ext cx="359790" cy="35979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32B9007-E751-1910-09F0-AFD6FCCFE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253791" y="2742475"/>
              <a:ext cx="253500" cy="2535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456BDD8-1013-2D34-CA38-79DAE7054AE7}"/>
              </a:ext>
            </a:extLst>
          </p:cNvPr>
          <p:cNvSpPr txBox="1"/>
          <p:nvPr/>
        </p:nvSpPr>
        <p:spPr>
          <a:xfrm>
            <a:off x="4166383" y="1284845"/>
            <a:ext cx="3771321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Hypervisor Overhead and Maintenance: </a:t>
            </a:r>
            <a:r>
              <a:rPr lang="en-GB" sz="2000" dirty="0"/>
              <a:t>Hypervisors require regular updates and patches to address bugs and security vulnerabilities, which can introduce downtime and require careful maintenance.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Scalability Limits: </a:t>
            </a:r>
            <a:r>
              <a:rPr lang="en-GB" sz="2000" dirty="0"/>
              <a:t>As the number of VMs increases, resource contention and performance degradation can become more pronounced, requiring careful resource allocation and potentially additional physical hardware.</a:t>
            </a:r>
          </a:p>
        </p:txBody>
      </p:sp>
    </p:spTree>
    <p:extLst>
      <p:ext uri="{BB962C8B-B14F-4D97-AF65-F5344CB8AC3E}">
        <p14:creationId xmlns:p14="http://schemas.microsoft.com/office/powerpoint/2010/main" val="3577666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0"/>
            <a:ext cx="3784405" cy="3666067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solidFill>
                  <a:schemeClr val="bg1"/>
                </a:solidFill>
                <a:latin typeface="+mn-lt"/>
              </a:rPr>
              <a:t>Hardware Virtualization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Vs </a:t>
            </a:r>
            <a:br>
              <a:rPr lang="en-GB" sz="3600" b="1" dirty="0">
                <a:solidFill>
                  <a:schemeClr val="bg1"/>
                </a:solidFill>
                <a:latin typeface="+mn-lt"/>
              </a:rPr>
            </a:br>
            <a:r>
              <a:rPr lang="en-GB" sz="3600" b="1" dirty="0">
                <a:solidFill>
                  <a:schemeClr val="bg1"/>
                </a:solidFill>
                <a:latin typeface="+mn-lt"/>
              </a:rPr>
              <a:t>Operating System Virtualization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EE23-4900-33B4-556B-BC9AD1C26062}"/>
              </a:ext>
            </a:extLst>
          </p:cNvPr>
          <p:cNvSpPr txBox="1"/>
          <p:nvPr/>
        </p:nvSpPr>
        <p:spPr>
          <a:xfrm>
            <a:off x="4195289" y="555760"/>
            <a:ext cx="78522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/>
              <a:t>Problems With Hardware Virtualization (Hypervisor-Based Virtualization)</a:t>
            </a:r>
          </a:p>
          <a:p>
            <a:pPr algn="just"/>
            <a:endParaRPr lang="en-GB" sz="20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A20234-57D8-BC3A-7174-BD9BD178B73C}"/>
              </a:ext>
            </a:extLst>
          </p:cNvPr>
          <p:cNvGrpSpPr/>
          <p:nvPr/>
        </p:nvGrpSpPr>
        <p:grpSpPr>
          <a:xfrm>
            <a:off x="8117485" y="1409833"/>
            <a:ext cx="3836013" cy="4618676"/>
            <a:chOff x="8141196" y="1706880"/>
            <a:chExt cx="3870245" cy="5187077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7CBD2C6A-0962-61BA-29A3-ADB4BF572593}"/>
                </a:ext>
              </a:extLst>
            </p:cNvPr>
            <p:cNvSpPr txBox="1">
              <a:spLocks/>
            </p:cNvSpPr>
            <p:nvPr/>
          </p:nvSpPr>
          <p:spPr>
            <a:xfrm>
              <a:off x="9177113" y="6177339"/>
              <a:ext cx="1935432" cy="71661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GB" sz="1600" b="1" dirty="0">
                  <a:solidFill>
                    <a:srgbClr val="FF0000"/>
                  </a:solidFill>
                  <a:latin typeface="+mn-lt"/>
                </a:rPr>
                <a:t>Physical Machine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C958D5B-F540-8345-1B95-B35F7C3F76FE}"/>
                </a:ext>
              </a:extLst>
            </p:cNvPr>
            <p:cNvSpPr/>
            <p:nvPr/>
          </p:nvSpPr>
          <p:spPr>
            <a:xfrm>
              <a:off x="8141196" y="1706880"/>
              <a:ext cx="3870245" cy="43046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Hardware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04642AC-9FFA-F761-9FB6-1806098C0C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44830" y="5370725"/>
              <a:ext cx="471681" cy="4716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014A0E5-6F67-DCD8-69AF-50E579682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01758" y="5371704"/>
              <a:ext cx="471680" cy="47168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8A4AF40-CE90-5256-304A-94A8CF010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20810" y="5381536"/>
              <a:ext cx="471681" cy="47168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42A5BDF-FED2-CEE5-ECE1-229967C1C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87902" y="5369100"/>
              <a:ext cx="471681" cy="47168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1F1A70BD-BA8E-845B-7EB8-813E0AE0F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58685" y="5373012"/>
              <a:ext cx="471681" cy="471681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C428717B-80BE-65D2-0898-E6003445A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30974" y="5369100"/>
              <a:ext cx="471681" cy="471681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027D61-F9C0-1363-D2DA-F37C9D31C9D6}"/>
                </a:ext>
              </a:extLst>
            </p:cNvPr>
            <p:cNvSpPr/>
            <p:nvPr/>
          </p:nvSpPr>
          <p:spPr>
            <a:xfrm>
              <a:off x="8220810" y="1790700"/>
              <a:ext cx="3699677" cy="3083309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Host Operating System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55A6A75-661F-9CBB-EEB6-EF804E0D4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410736" y="4383477"/>
              <a:ext cx="447949" cy="44794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153935-C106-D3DA-50A0-2EAEA3D2F504}"/>
                </a:ext>
              </a:extLst>
            </p:cNvPr>
            <p:cNvSpPr/>
            <p:nvPr/>
          </p:nvSpPr>
          <p:spPr>
            <a:xfrm>
              <a:off x="8305800" y="1879200"/>
              <a:ext cx="3512820" cy="2423852"/>
            </a:xfrm>
            <a:prstGeom prst="rect">
              <a:avLst/>
            </a:prstGeom>
            <a:solidFill>
              <a:srgbClr val="36F32D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Hypervisor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18F9538-4D84-643B-770E-7A8EDD41A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784178" y="3781949"/>
              <a:ext cx="471681" cy="471681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44AD353-A67B-B6F9-29D9-B55CA17B0494}"/>
                </a:ext>
              </a:extLst>
            </p:cNvPr>
            <p:cNvSpPr/>
            <p:nvPr/>
          </p:nvSpPr>
          <p:spPr>
            <a:xfrm>
              <a:off x="8410736" y="1963020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1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F97B06A-E5EC-F0B9-5A0B-453E79961804}"/>
                </a:ext>
              </a:extLst>
            </p:cNvPr>
            <p:cNvSpPr/>
            <p:nvPr/>
          </p:nvSpPr>
          <p:spPr>
            <a:xfrm>
              <a:off x="8503920" y="2043942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37DB0DE-822E-57AF-E0D7-39A63360504A}"/>
                </a:ext>
              </a:extLst>
            </p:cNvPr>
            <p:cNvSpPr/>
            <p:nvPr/>
          </p:nvSpPr>
          <p:spPr>
            <a:xfrm>
              <a:off x="8633461" y="2117508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1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D9B75EF-0B18-498A-DDE8-B0F2690D9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571789" y="3222692"/>
              <a:ext cx="314531" cy="314531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95BF588-EB68-BDF0-743B-8A9C7C69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729055" y="2237555"/>
              <a:ext cx="259259" cy="25925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3AB7D7BF-1E03-78A1-3838-E1F277D28E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24648" y="2705335"/>
              <a:ext cx="334036" cy="334036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2C79D2E-14FF-5634-504C-C963A3E429B3}"/>
                </a:ext>
              </a:extLst>
            </p:cNvPr>
            <p:cNvSpPr/>
            <p:nvPr/>
          </p:nvSpPr>
          <p:spPr>
            <a:xfrm>
              <a:off x="10114678" y="1963019"/>
              <a:ext cx="1611096" cy="1703048"/>
            </a:xfrm>
            <a:prstGeom prst="rect">
              <a:avLst/>
            </a:prstGeom>
            <a:solidFill>
              <a:srgbClr val="E8BA38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dirty="0"/>
            </a:p>
            <a:p>
              <a:pPr algn="ctr"/>
              <a:r>
                <a:rPr lang="en-IN" sz="1600" b="0" dirty="0"/>
                <a:t>   VM 2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E5220FA-382A-EAEB-5C64-EE28196042BD}"/>
                </a:ext>
              </a:extLst>
            </p:cNvPr>
            <p:cNvSpPr/>
            <p:nvPr/>
          </p:nvSpPr>
          <p:spPr>
            <a:xfrm>
              <a:off x="10207862" y="2043941"/>
              <a:ext cx="1409700" cy="107470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endParaRPr lang="en-IN" sz="1600" dirty="0"/>
            </a:p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Guest OS</a:t>
              </a:r>
            </a:p>
            <a:p>
              <a:pPr algn="ctr"/>
              <a:endParaRPr lang="en-IN" sz="16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76F6E2-A6BC-0AF9-BD68-ECACEA4B8C9F}"/>
                </a:ext>
              </a:extLst>
            </p:cNvPr>
            <p:cNvSpPr/>
            <p:nvPr/>
          </p:nvSpPr>
          <p:spPr>
            <a:xfrm>
              <a:off x="10337403" y="2117507"/>
              <a:ext cx="1172172" cy="45916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sz="1600" b="0" dirty="0"/>
            </a:p>
            <a:p>
              <a:pPr algn="ctr"/>
              <a:r>
                <a:rPr lang="en-IN" sz="1600" b="0" dirty="0"/>
                <a:t>     App 2</a:t>
              </a:r>
            </a:p>
            <a:p>
              <a:pPr algn="ctr"/>
              <a:endParaRPr lang="en-IN" sz="1600" dirty="0"/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A7A7DD3C-E75A-63C8-3178-07C3481DB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275731" y="3222691"/>
              <a:ext cx="314531" cy="314531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84B37199-8E61-1046-A8CB-E7CE4959C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380541" y="2194174"/>
              <a:ext cx="359790" cy="35979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32B9007-E751-1910-09F0-AFD6FCCFE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253791" y="2742475"/>
              <a:ext cx="253500" cy="2535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456BDD8-1013-2D34-CA38-79DAE7054AE7}"/>
              </a:ext>
            </a:extLst>
          </p:cNvPr>
          <p:cNvSpPr txBox="1"/>
          <p:nvPr/>
        </p:nvSpPr>
        <p:spPr>
          <a:xfrm>
            <a:off x="4166383" y="1284845"/>
            <a:ext cx="3771321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Latency in Real-Time Applications: </a:t>
            </a:r>
            <a:r>
              <a:rPr lang="en-GB" sz="2000" dirty="0"/>
              <a:t>Virtualization can introduce latency, making it less suitable for real-time or latency-sensitive applications compared to running on bare metal.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GB" sz="2000" b="1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sz="2000" b="1" dirty="0"/>
              <a:t>Skill and Knowledge Requirements: </a:t>
            </a:r>
            <a:r>
              <a:rPr lang="en-GB" sz="2000" dirty="0"/>
              <a:t>Managing virtualized environments requires specialized expertise in hypervisors, networking, and storage, and these skills may need regular updates as technologies evolve.</a:t>
            </a:r>
          </a:p>
        </p:txBody>
      </p:sp>
    </p:spTree>
    <p:extLst>
      <p:ext uri="{BB962C8B-B14F-4D97-AF65-F5344CB8AC3E}">
        <p14:creationId xmlns:p14="http://schemas.microsoft.com/office/powerpoint/2010/main" val="882382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F503EC-3FFF-4193-A86F-39150E2BAC75}">
  <ds:schemaRefs>
    <ds:schemaRef ds:uri="http://schemas.microsoft.com/office/2006/documentManagement/types"/>
    <ds:schemaRef ds:uri="http://schemas.microsoft.com/office/2006/metadata/properties"/>
    <ds:schemaRef ds:uri="16c05727-aa75-4e4a-9b5f-8a80a1165891"/>
    <ds:schemaRef ds:uri="http://www.w3.org/XML/1998/namespace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71af3243-3dd4-4a8d-8c0d-dd76da1f02a5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{F20A3667-5BAD-4745-9D22-7B62BA5D6D91}tf11429527_win32</Template>
  <TotalTime>3706</TotalTime>
  <Words>1427</Words>
  <Application>Microsoft Office PowerPoint</Application>
  <PresentationFormat>Widescreen</PresentationFormat>
  <Paragraphs>722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Bookman Old Style</vt:lpstr>
      <vt:lpstr>Calibri</vt:lpstr>
      <vt:lpstr>Franklin Gothic Book</vt:lpstr>
      <vt:lpstr>Wingdings</vt:lpstr>
      <vt:lpstr>1_RetrospectVTI</vt:lpstr>
      <vt:lpstr>Hardware Virtualization  Vs  Operating System Virtualization</vt:lpstr>
      <vt:lpstr>Hardware Virtualization  Vs  Operating System Virtualization</vt:lpstr>
      <vt:lpstr>Hardware Virtualization  Vs  Operating System Virtualization</vt:lpstr>
      <vt:lpstr>Hardware Virtualization  Vs  Operating System Virtualization</vt:lpstr>
      <vt:lpstr>Hardware Virtualization  Vs  Operating System Virtualization</vt:lpstr>
      <vt:lpstr>Hardware Virtualization  Vs  Operating System Virtualization</vt:lpstr>
      <vt:lpstr>Hardware Virtualization  Vs  Operating System Virtualization</vt:lpstr>
      <vt:lpstr>Hardware Virtualization  Vs  Operating System Virtualization</vt:lpstr>
      <vt:lpstr>Hardware Virtualization  Vs  Operating System Virtualization</vt:lpstr>
      <vt:lpstr>Hardware Virtualization  Vs  Operating System Virtualization</vt:lpstr>
      <vt:lpstr>Hardware Virtualization  Vs  Operating System Virtualization</vt:lpstr>
      <vt:lpstr>Hardware Virtualization  Vs  Operating System Virtualization</vt:lpstr>
      <vt:lpstr>Hardware Virtualization  Vs  Operating System Virtualization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Solution Architect : Associate (SAA-C02)</dc:title>
  <dc:creator>Vikas Nehra</dc:creator>
  <cp:lastModifiedBy>Vikas Nehra</cp:lastModifiedBy>
  <cp:revision>712</cp:revision>
  <dcterms:created xsi:type="dcterms:W3CDTF">2021-09-23T07:38:41Z</dcterms:created>
  <dcterms:modified xsi:type="dcterms:W3CDTF">2024-11-10T09:34:16Z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